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56" r:id="rId2"/>
    <p:sldId id="359" r:id="rId3"/>
    <p:sldId id="391" r:id="rId4"/>
    <p:sldId id="343" r:id="rId5"/>
    <p:sldId id="392" r:id="rId6"/>
    <p:sldId id="393" r:id="rId7"/>
    <p:sldId id="262" r:id="rId8"/>
    <p:sldId id="394" r:id="rId9"/>
    <p:sldId id="349" r:id="rId10"/>
    <p:sldId id="352" r:id="rId11"/>
    <p:sldId id="368" r:id="rId12"/>
    <p:sldId id="395" r:id="rId13"/>
    <p:sldId id="396" r:id="rId14"/>
    <p:sldId id="374" r:id="rId15"/>
    <p:sldId id="369" r:id="rId16"/>
    <p:sldId id="370" r:id="rId17"/>
    <p:sldId id="398" r:id="rId18"/>
    <p:sldId id="399" r:id="rId19"/>
    <p:sldId id="400" r:id="rId20"/>
    <p:sldId id="401" r:id="rId21"/>
    <p:sldId id="402" r:id="rId22"/>
    <p:sldId id="379" r:id="rId23"/>
    <p:sldId id="403" r:id="rId24"/>
    <p:sldId id="404" r:id="rId25"/>
    <p:sldId id="406" r:id="rId26"/>
    <p:sldId id="407" r:id="rId27"/>
    <p:sldId id="408" r:id="rId28"/>
    <p:sldId id="347" r:id="rId29"/>
    <p:sldId id="354" r:id="rId30"/>
    <p:sldId id="351" r:id="rId31"/>
    <p:sldId id="376" r:id="rId32"/>
    <p:sldId id="382" r:id="rId33"/>
    <p:sldId id="385" r:id="rId34"/>
    <p:sldId id="409" r:id="rId35"/>
    <p:sldId id="410" r:id="rId36"/>
    <p:sldId id="411" r:id="rId37"/>
    <p:sldId id="412" r:id="rId38"/>
    <p:sldId id="413" r:id="rId39"/>
    <p:sldId id="414" r:id="rId40"/>
    <p:sldId id="415" r:id="rId41"/>
    <p:sldId id="416" r:id="rId42"/>
  </p:sldIdLst>
  <p:sldSz cx="9144000" cy="6858000" type="screen4x3"/>
  <p:notesSz cx="6797675" cy="9926638"/>
  <p:custShowLst>
    <p:custShow name="Custom Show 1" id="0">
      <p:sldLst>
        <p:sld r:id="rId2"/>
      </p:sldLst>
    </p:custShow>
  </p:custShowLst>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A50021"/>
    <a:srgbClr val="9F0F10"/>
    <a:srgbClr val="FFB060"/>
    <a:srgbClr val="FF0000"/>
    <a:srgbClr val="FF6600"/>
    <a:srgbClr val="F9E9B5"/>
    <a:srgbClr val="E8CE9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89" autoAdjust="0"/>
    <p:restoredTop sz="94434" autoAdjust="0"/>
  </p:normalViewPr>
  <p:slideViewPr>
    <p:cSldViewPr>
      <p:cViewPr varScale="1">
        <p:scale>
          <a:sx n="80" d="100"/>
          <a:sy n="80" d="100"/>
        </p:scale>
        <p:origin x="1488"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2450" name="Rectangle 2">
            <a:extLst>
              <a:ext uri="{FF2B5EF4-FFF2-40B4-BE49-F238E27FC236}">
                <a16:creationId xmlns:a16="http://schemas.microsoft.com/office/drawing/2014/main" id="{1240F944-5696-D177-7694-51D0B0101980}"/>
              </a:ext>
            </a:extLst>
          </p:cNvPr>
          <p:cNvSpPr>
            <a:spLocks noGrp="1" noChangeArrowheads="1"/>
          </p:cNvSpPr>
          <p:nvPr>
            <p:ph type="hdr" sz="quarter"/>
          </p:nvPr>
        </p:nvSpPr>
        <p:spPr bwMode="auto">
          <a:xfrm>
            <a:off x="0" y="0"/>
            <a:ext cx="2946400" cy="496888"/>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en-US"/>
          </a:p>
        </p:txBody>
      </p:sp>
      <p:sp>
        <p:nvSpPr>
          <p:cNvPr id="232451" name="Rectangle 3">
            <a:extLst>
              <a:ext uri="{FF2B5EF4-FFF2-40B4-BE49-F238E27FC236}">
                <a16:creationId xmlns:a16="http://schemas.microsoft.com/office/drawing/2014/main" id="{A86EE36A-8E0C-96AC-C47F-5C66CB45A431}"/>
              </a:ext>
            </a:extLst>
          </p:cNvPr>
          <p:cNvSpPr>
            <a:spLocks noGrp="1" noChangeArrowheads="1"/>
          </p:cNvSpPr>
          <p:nvPr>
            <p:ph type="dt" sz="quarter" idx="1"/>
          </p:nvPr>
        </p:nvSpPr>
        <p:spPr bwMode="auto">
          <a:xfrm>
            <a:off x="3849688" y="0"/>
            <a:ext cx="2946400" cy="4968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anose="02020603050405020304" pitchFamily="18" charset="0"/>
              </a:defRPr>
            </a:lvl1pPr>
          </a:lstStyle>
          <a:p>
            <a:pPr>
              <a:defRPr/>
            </a:pPr>
            <a:endParaRPr lang="en-US"/>
          </a:p>
        </p:txBody>
      </p:sp>
      <p:sp>
        <p:nvSpPr>
          <p:cNvPr id="232452" name="Rectangle 4">
            <a:extLst>
              <a:ext uri="{FF2B5EF4-FFF2-40B4-BE49-F238E27FC236}">
                <a16:creationId xmlns:a16="http://schemas.microsoft.com/office/drawing/2014/main" id="{7EA51CBC-C6EE-6257-817C-E61DF57D4C67}"/>
              </a:ext>
            </a:extLst>
          </p:cNvPr>
          <p:cNvSpPr>
            <a:spLocks noGrp="1" noChangeArrowheads="1"/>
          </p:cNvSpPr>
          <p:nvPr>
            <p:ph type="ftr" sz="quarter" idx="2"/>
          </p:nvPr>
        </p:nvSpPr>
        <p:spPr bwMode="auto">
          <a:xfrm>
            <a:off x="0" y="9428163"/>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en-US"/>
          </a:p>
        </p:txBody>
      </p:sp>
      <p:sp>
        <p:nvSpPr>
          <p:cNvPr id="232453" name="Rectangle 5">
            <a:extLst>
              <a:ext uri="{FF2B5EF4-FFF2-40B4-BE49-F238E27FC236}">
                <a16:creationId xmlns:a16="http://schemas.microsoft.com/office/drawing/2014/main" id="{18BEB878-FC47-F26E-BD47-AAFC962C5325}"/>
              </a:ext>
            </a:extLst>
          </p:cNvPr>
          <p:cNvSpPr>
            <a:spLocks noGrp="1" noChangeArrowheads="1"/>
          </p:cNvSpPr>
          <p:nvPr>
            <p:ph type="sldNum" sz="quarter" idx="3"/>
          </p:nvPr>
        </p:nvSpPr>
        <p:spPr bwMode="auto">
          <a:xfrm>
            <a:off x="3849688" y="9428163"/>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imes New Roman" panose="02020603050405020304" pitchFamily="18" charset="0"/>
              </a:defRPr>
            </a:lvl1pPr>
          </a:lstStyle>
          <a:p>
            <a:pPr>
              <a:defRPr/>
            </a:pPr>
            <a:fld id="{A32A468A-0DC6-4CDC-B24A-30E8CAA256A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9F4EF8A9-FEF5-BB73-1BA8-CDFE56969357}"/>
              </a:ext>
            </a:extLst>
          </p:cNvPr>
          <p:cNvSpPr>
            <a:spLocks noGrp="1" noChangeArrowheads="1"/>
          </p:cNvSpPr>
          <p:nvPr>
            <p:ph type="hdr" sz="quarter"/>
          </p:nvPr>
        </p:nvSpPr>
        <p:spPr bwMode="auto">
          <a:xfrm>
            <a:off x="0" y="0"/>
            <a:ext cx="2946400" cy="496888"/>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en-US"/>
          </a:p>
        </p:txBody>
      </p:sp>
      <p:sp>
        <p:nvSpPr>
          <p:cNvPr id="7171" name="Rectangle 3">
            <a:extLst>
              <a:ext uri="{FF2B5EF4-FFF2-40B4-BE49-F238E27FC236}">
                <a16:creationId xmlns:a16="http://schemas.microsoft.com/office/drawing/2014/main" id="{1F004AB6-E6AE-7066-10AF-D21426E6770E}"/>
              </a:ext>
            </a:extLst>
          </p:cNvPr>
          <p:cNvSpPr>
            <a:spLocks noGrp="1" noChangeArrowheads="1"/>
          </p:cNvSpPr>
          <p:nvPr>
            <p:ph type="dt" idx="1"/>
          </p:nvPr>
        </p:nvSpPr>
        <p:spPr bwMode="auto">
          <a:xfrm>
            <a:off x="3851275" y="0"/>
            <a:ext cx="2946400" cy="4968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anose="02020603050405020304" pitchFamily="18" charset="0"/>
              </a:defRPr>
            </a:lvl1pPr>
          </a:lstStyle>
          <a:p>
            <a:pPr>
              <a:defRPr/>
            </a:pPr>
            <a:endParaRPr lang="en-US"/>
          </a:p>
        </p:txBody>
      </p:sp>
      <p:sp>
        <p:nvSpPr>
          <p:cNvPr id="2052" name="Rectangle 4">
            <a:extLst>
              <a:ext uri="{FF2B5EF4-FFF2-40B4-BE49-F238E27FC236}">
                <a16:creationId xmlns:a16="http://schemas.microsoft.com/office/drawing/2014/main" id="{A75F1843-84FC-3093-7AC6-525096E4AD71}"/>
              </a:ext>
            </a:extLst>
          </p:cNvPr>
          <p:cNvSpPr>
            <a:spLocks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a:extLst>
              <a:ext uri="{FF2B5EF4-FFF2-40B4-BE49-F238E27FC236}">
                <a16:creationId xmlns:a16="http://schemas.microsoft.com/office/drawing/2014/main" id="{59EE206B-2B02-BE29-EC06-73DD6E0C6470}"/>
              </a:ext>
            </a:extLst>
          </p:cNvPr>
          <p:cNvSpPr>
            <a:spLocks noGrp="1" noChangeArrowheads="1"/>
          </p:cNvSpPr>
          <p:nvPr>
            <p:ph type="body" sz="quarter" idx="3"/>
          </p:nvPr>
        </p:nvSpPr>
        <p:spPr bwMode="auto">
          <a:xfrm>
            <a:off x="906463" y="4714875"/>
            <a:ext cx="4984750" cy="44672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a:extLst>
              <a:ext uri="{FF2B5EF4-FFF2-40B4-BE49-F238E27FC236}">
                <a16:creationId xmlns:a16="http://schemas.microsoft.com/office/drawing/2014/main" id="{422CC111-807C-CA79-515A-FAFE4E8686CA}"/>
              </a:ext>
            </a:extLst>
          </p:cNvPr>
          <p:cNvSpPr>
            <a:spLocks noGrp="1" noChangeArrowheads="1"/>
          </p:cNvSpPr>
          <p:nvPr>
            <p:ph type="ftr" sz="quarter" idx="4"/>
          </p:nvPr>
        </p:nvSpPr>
        <p:spPr bwMode="auto">
          <a:xfrm>
            <a:off x="0" y="9429750"/>
            <a:ext cx="2946400" cy="496888"/>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anose="02020603050405020304" pitchFamily="18" charset="0"/>
              </a:defRPr>
            </a:lvl1pPr>
          </a:lstStyle>
          <a:p>
            <a:pPr>
              <a:defRPr/>
            </a:pPr>
            <a:endParaRPr lang="en-US"/>
          </a:p>
        </p:txBody>
      </p:sp>
      <p:sp>
        <p:nvSpPr>
          <p:cNvPr id="7175" name="Rectangle 7">
            <a:extLst>
              <a:ext uri="{FF2B5EF4-FFF2-40B4-BE49-F238E27FC236}">
                <a16:creationId xmlns:a16="http://schemas.microsoft.com/office/drawing/2014/main" id="{1D48F362-1961-6940-D7A1-781EBDED3C63}"/>
              </a:ext>
            </a:extLst>
          </p:cNvPr>
          <p:cNvSpPr>
            <a:spLocks noGrp="1" noChangeArrowheads="1"/>
          </p:cNvSpPr>
          <p:nvPr>
            <p:ph type="sldNum" sz="quarter" idx="5"/>
          </p:nvPr>
        </p:nvSpPr>
        <p:spPr bwMode="auto">
          <a:xfrm>
            <a:off x="3851275" y="9429750"/>
            <a:ext cx="2946400" cy="496888"/>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imes New Roman" panose="02020603050405020304" pitchFamily="18" charset="0"/>
              </a:defRPr>
            </a:lvl1pPr>
          </a:lstStyle>
          <a:p>
            <a:pPr>
              <a:defRPr/>
            </a:pPr>
            <a:fld id="{098E9446-AF61-48D1-BC89-4FA66351EA0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C2B95BFE-1E1C-00D6-8F7C-9E8DF58FEAB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8FC5E782-252A-4DB2-9AAE-B7BBAF2A5183}" type="slidenum">
              <a:rPr lang="en-US" altLang="en-US" sz="1200">
                <a:latin typeface="Times New Roman" panose="02020603050405020304" pitchFamily="18" charset="0"/>
              </a:rPr>
              <a:pPr/>
              <a:t>1</a:t>
            </a:fld>
            <a:endParaRPr lang="en-US" altLang="en-US" sz="1200">
              <a:latin typeface="Times New Roman" panose="02020603050405020304" pitchFamily="18" charset="0"/>
            </a:endParaRPr>
          </a:p>
        </p:txBody>
      </p:sp>
      <p:sp>
        <p:nvSpPr>
          <p:cNvPr id="5123" name="Rectangle 2">
            <a:extLst>
              <a:ext uri="{FF2B5EF4-FFF2-40B4-BE49-F238E27FC236}">
                <a16:creationId xmlns:a16="http://schemas.microsoft.com/office/drawing/2014/main" id="{A41DD092-1045-1081-E1EC-8A3F89EF057F}"/>
              </a:ext>
            </a:extLst>
          </p:cNvPr>
          <p:cNvSpPr>
            <a:spLocks noChangeArrowheads="1" noTextEdit="1"/>
          </p:cNvSpPr>
          <p:nvPr>
            <p:ph type="sldImg"/>
          </p:nvPr>
        </p:nvSpPr>
        <p:spPr>
          <a:xfrm>
            <a:off x="917575" y="744538"/>
            <a:ext cx="4962525" cy="3722687"/>
          </a:xfrm>
          <a:ln/>
        </p:spPr>
      </p:sp>
      <p:sp>
        <p:nvSpPr>
          <p:cNvPr id="5124" name="Rectangle 3">
            <a:extLst>
              <a:ext uri="{FF2B5EF4-FFF2-40B4-BE49-F238E27FC236}">
                <a16:creationId xmlns:a16="http://schemas.microsoft.com/office/drawing/2014/main" id="{D6F648EE-EAAE-486F-5835-63814325512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84C757A3-5D16-EFEF-48E4-3F4E1C220C6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8FD3384C-4AF9-4494-A606-9F7D2ABFCEBA}" type="slidenum">
              <a:rPr lang="en-US" altLang="en-US" sz="1200">
                <a:latin typeface="Times New Roman" panose="02020603050405020304" pitchFamily="18" charset="0"/>
              </a:rPr>
              <a:pPr/>
              <a:t>10</a:t>
            </a:fld>
            <a:endParaRPr lang="en-US" altLang="en-US" sz="1200">
              <a:latin typeface="Times New Roman" panose="02020603050405020304" pitchFamily="18" charset="0"/>
            </a:endParaRPr>
          </a:p>
        </p:txBody>
      </p:sp>
      <p:sp>
        <p:nvSpPr>
          <p:cNvPr id="23555" name="Rectangle 2">
            <a:extLst>
              <a:ext uri="{FF2B5EF4-FFF2-40B4-BE49-F238E27FC236}">
                <a16:creationId xmlns:a16="http://schemas.microsoft.com/office/drawing/2014/main" id="{32A4C1C3-C173-1ED9-F5AB-4CFBE9FD275A}"/>
              </a:ext>
            </a:extLst>
          </p:cNvPr>
          <p:cNvSpPr>
            <a:spLocks noChangeArrowheads="1" noTextEdit="1"/>
          </p:cNvSpPr>
          <p:nvPr>
            <p:ph type="sldImg"/>
          </p:nvPr>
        </p:nvSpPr>
        <p:spPr>
          <a:xfrm>
            <a:off x="917575" y="744538"/>
            <a:ext cx="4962525" cy="3722687"/>
          </a:xfrm>
          <a:ln/>
        </p:spPr>
      </p:sp>
      <p:sp>
        <p:nvSpPr>
          <p:cNvPr id="23556" name="Rectangle 3">
            <a:extLst>
              <a:ext uri="{FF2B5EF4-FFF2-40B4-BE49-F238E27FC236}">
                <a16:creationId xmlns:a16="http://schemas.microsoft.com/office/drawing/2014/main" id="{B2A6AE13-D8DE-4BDA-310B-93C722C39F5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313B6A80-6330-15C4-CB87-6CCEFF5A08D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CAA73B83-5117-4D71-B28A-DABFD14262E9}" type="slidenum">
              <a:rPr lang="en-US" altLang="en-US" sz="1200">
                <a:latin typeface="Times New Roman" panose="02020603050405020304" pitchFamily="18" charset="0"/>
              </a:rPr>
              <a:pPr/>
              <a:t>11</a:t>
            </a:fld>
            <a:endParaRPr lang="en-US" altLang="en-US" sz="1200">
              <a:latin typeface="Times New Roman" panose="02020603050405020304" pitchFamily="18" charset="0"/>
            </a:endParaRPr>
          </a:p>
        </p:txBody>
      </p:sp>
      <p:sp>
        <p:nvSpPr>
          <p:cNvPr id="25603" name="Rectangle 2">
            <a:extLst>
              <a:ext uri="{FF2B5EF4-FFF2-40B4-BE49-F238E27FC236}">
                <a16:creationId xmlns:a16="http://schemas.microsoft.com/office/drawing/2014/main" id="{5D78A7E9-E6A6-1A1C-ABE7-0BAA63BA2B8E}"/>
              </a:ext>
            </a:extLst>
          </p:cNvPr>
          <p:cNvSpPr>
            <a:spLocks noChangeArrowheads="1" noTextEdit="1"/>
          </p:cNvSpPr>
          <p:nvPr>
            <p:ph type="sldImg"/>
          </p:nvPr>
        </p:nvSpPr>
        <p:spPr>
          <a:xfrm>
            <a:off x="917575" y="744538"/>
            <a:ext cx="4962525" cy="3722687"/>
          </a:xfrm>
          <a:ln/>
        </p:spPr>
      </p:sp>
      <p:sp>
        <p:nvSpPr>
          <p:cNvPr id="25604" name="Rectangle 3">
            <a:extLst>
              <a:ext uri="{FF2B5EF4-FFF2-40B4-BE49-F238E27FC236}">
                <a16:creationId xmlns:a16="http://schemas.microsoft.com/office/drawing/2014/main" id="{3DC9CC74-4FFC-C1B7-9132-5C8D11FA6D9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26790000-1D98-B394-4E34-96017EA5BC5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FA991458-AFFD-4C1F-A6AC-4D77969033C0}" type="slidenum">
              <a:rPr lang="en-US" altLang="en-US" sz="1200">
                <a:latin typeface="Times New Roman" panose="02020603050405020304" pitchFamily="18" charset="0"/>
              </a:rPr>
              <a:pPr/>
              <a:t>12</a:t>
            </a:fld>
            <a:endParaRPr lang="en-US" altLang="en-US" sz="1200">
              <a:latin typeface="Times New Roman" panose="02020603050405020304" pitchFamily="18" charset="0"/>
            </a:endParaRPr>
          </a:p>
        </p:txBody>
      </p:sp>
      <p:sp>
        <p:nvSpPr>
          <p:cNvPr id="27651" name="Rectangle 2">
            <a:extLst>
              <a:ext uri="{FF2B5EF4-FFF2-40B4-BE49-F238E27FC236}">
                <a16:creationId xmlns:a16="http://schemas.microsoft.com/office/drawing/2014/main" id="{628AA655-1310-161C-BE50-D247E69D8401}"/>
              </a:ext>
            </a:extLst>
          </p:cNvPr>
          <p:cNvSpPr>
            <a:spLocks noChangeArrowheads="1" noTextEdit="1"/>
          </p:cNvSpPr>
          <p:nvPr>
            <p:ph type="sldImg"/>
          </p:nvPr>
        </p:nvSpPr>
        <p:spPr>
          <a:xfrm>
            <a:off x="917575" y="744538"/>
            <a:ext cx="4962525" cy="3722687"/>
          </a:xfrm>
          <a:ln/>
        </p:spPr>
      </p:sp>
      <p:sp>
        <p:nvSpPr>
          <p:cNvPr id="27652" name="Rectangle 3">
            <a:extLst>
              <a:ext uri="{FF2B5EF4-FFF2-40B4-BE49-F238E27FC236}">
                <a16:creationId xmlns:a16="http://schemas.microsoft.com/office/drawing/2014/main" id="{772CA27E-8E46-7E3B-725B-2E2123621A0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A3005FFC-F3B3-8CDB-0AAF-58EE2E0DD88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6EF69536-5A92-4842-97A5-FC38E728E679}" type="slidenum">
              <a:rPr lang="en-US" altLang="en-US" sz="1200">
                <a:latin typeface="Times New Roman" panose="02020603050405020304" pitchFamily="18" charset="0"/>
              </a:rPr>
              <a:pPr/>
              <a:t>13</a:t>
            </a:fld>
            <a:endParaRPr lang="en-US" altLang="en-US" sz="1200">
              <a:latin typeface="Times New Roman" panose="02020603050405020304" pitchFamily="18" charset="0"/>
            </a:endParaRPr>
          </a:p>
        </p:txBody>
      </p:sp>
      <p:sp>
        <p:nvSpPr>
          <p:cNvPr id="29699" name="Rectangle 2">
            <a:extLst>
              <a:ext uri="{FF2B5EF4-FFF2-40B4-BE49-F238E27FC236}">
                <a16:creationId xmlns:a16="http://schemas.microsoft.com/office/drawing/2014/main" id="{7ABF3B25-7C6E-246A-DDDC-7CE8A1E7669F}"/>
              </a:ext>
            </a:extLst>
          </p:cNvPr>
          <p:cNvSpPr>
            <a:spLocks noChangeArrowheads="1" noTextEdit="1"/>
          </p:cNvSpPr>
          <p:nvPr>
            <p:ph type="sldImg"/>
          </p:nvPr>
        </p:nvSpPr>
        <p:spPr>
          <a:xfrm>
            <a:off x="917575" y="744538"/>
            <a:ext cx="4962525" cy="3722687"/>
          </a:xfrm>
          <a:ln/>
        </p:spPr>
      </p:sp>
      <p:sp>
        <p:nvSpPr>
          <p:cNvPr id="29700" name="Rectangle 3">
            <a:extLst>
              <a:ext uri="{FF2B5EF4-FFF2-40B4-BE49-F238E27FC236}">
                <a16:creationId xmlns:a16="http://schemas.microsoft.com/office/drawing/2014/main" id="{0E397DC1-769F-2B8F-06BB-B4BB550CEE5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3C71BE35-B6AD-6769-525B-62A4D677266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BE1C2381-40D2-4924-B6BC-C2A24FDF73A4}" type="slidenum">
              <a:rPr lang="en-US" altLang="en-US" sz="1200">
                <a:latin typeface="Times New Roman" panose="02020603050405020304" pitchFamily="18" charset="0"/>
              </a:rPr>
              <a:pPr/>
              <a:t>14</a:t>
            </a:fld>
            <a:endParaRPr lang="en-US" altLang="en-US" sz="1200">
              <a:latin typeface="Times New Roman" panose="02020603050405020304" pitchFamily="18" charset="0"/>
            </a:endParaRPr>
          </a:p>
        </p:txBody>
      </p:sp>
      <p:sp>
        <p:nvSpPr>
          <p:cNvPr id="31747" name="Rectangle 2">
            <a:extLst>
              <a:ext uri="{FF2B5EF4-FFF2-40B4-BE49-F238E27FC236}">
                <a16:creationId xmlns:a16="http://schemas.microsoft.com/office/drawing/2014/main" id="{58AACC7F-14E7-3AA1-DCA1-FDC4AF10CF19}"/>
              </a:ext>
            </a:extLst>
          </p:cNvPr>
          <p:cNvSpPr>
            <a:spLocks noChangeArrowheads="1" noTextEdit="1"/>
          </p:cNvSpPr>
          <p:nvPr>
            <p:ph type="sldImg"/>
          </p:nvPr>
        </p:nvSpPr>
        <p:spPr>
          <a:xfrm>
            <a:off x="917575" y="744538"/>
            <a:ext cx="4962525" cy="3722687"/>
          </a:xfrm>
          <a:ln/>
        </p:spPr>
      </p:sp>
      <p:sp>
        <p:nvSpPr>
          <p:cNvPr id="31748" name="Rectangle 3">
            <a:extLst>
              <a:ext uri="{FF2B5EF4-FFF2-40B4-BE49-F238E27FC236}">
                <a16:creationId xmlns:a16="http://schemas.microsoft.com/office/drawing/2014/main" id="{CC663830-7205-9B38-F441-B98D9BC8FCA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A1BA7015-F60A-5A41-8569-D646D16D1FA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8AC8BFCE-E874-4B91-A0C8-B8ADC5E9853A}" type="slidenum">
              <a:rPr lang="en-US" altLang="en-US" sz="1200">
                <a:latin typeface="Times New Roman" panose="02020603050405020304" pitchFamily="18" charset="0"/>
              </a:rPr>
              <a:pPr/>
              <a:t>15</a:t>
            </a:fld>
            <a:endParaRPr lang="en-US" altLang="en-US" sz="1200">
              <a:latin typeface="Times New Roman" panose="02020603050405020304" pitchFamily="18" charset="0"/>
            </a:endParaRPr>
          </a:p>
        </p:txBody>
      </p:sp>
      <p:sp>
        <p:nvSpPr>
          <p:cNvPr id="33795" name="Rectangle 2">
            <a:extLst>
              <a:ext uri="{FF2B5EF4-FFF2-40B4-BE49-F238E27FC236}">
                <a16:creationId xmlns:a16="http://schemas.microsoft.com/office/drawing/2014/main" id="{750C9E0C-A547-D869-88B7-EE037141B1DB}"/>
              </a:ext>
            </a:extLst>
          </p:cNvPr>
          <p:cNvSpPr>
            <a:spLocks noChangeArrowheads="1" noTextEdit="1"/>
          </p:cNvSpPr>
          <p:nvPr>
            <p:ph type="sldImg"/>
          </p:nvPr>
        </p:nvSpPr>
        <p:spPr>
          <a:xfrm>
            <a:off x="917575" y="744538"/>
            <a:ext cx="4962525" cy="3722687"/>
          </a:xfrm>
          <a:ln/>
        </p:spPr>
      </p:sp>
      <p:sp>
        <p:nvSpPr>
          <p:cNvPr id="33796" name="Rectangle 3">
            <a:extLst>
              <a:ext uri="{FF2B5EF4-FFF2-40B4-BE49-F238E27FC236}">
                <a16:creationId xmlns:a16="http://schemas.microsoft.com/office/drawing/2014/main" id="{EAFDA55D-02F3-0446-A954-CB09CB81BB2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A4498BFF-8B61-B863-A5CF-721E3D3D8BA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77213EA7-DB6B-4FC2-B054-F78533FB47BD}" type="slidenum">
              <a:rPr lang="en-US" altLang="en-US" sz="1200">
                <a:latin typeface="Times New Roman" panose="02020603050405020304" pitchFamily="18" charset="0"/>
              </a:rPr>
              <a:pPr/>
              <a:t>16</a:t>
            </a:fld>
            <a:endParaRPr lang="en-US" altLang="en-US" sz="1200">
              <a:latin typeface="Times New Roman" panose="02020603050405020304" pitchFamily="18" charset="0"/>
            </a:endParaRPr>
          </a:p>
        </p:txBody>
      </p:sp>
      <p:sp>
        <p:nvSpPr>
          <p:cNvPr id="35843" name="Rectangle 2">
            <a:extLst>
              <a:ext uri="{FF2B5EF4-FFF2-40B4-BE49-F238E27FC236}">
                <a16:creationId xmlns:a16="http://schemas.microsoft.com/office/drawing/2014/main" id="{AA307D17-8697-7CDB-5A8F-BDC692F6A4AC}"/>
              </a:ext>
            </a:extLst>
          </p:cNvPr>
          <p:cNvSpPr>
            <a:spLocks noChangeArrowheads="1" noTextEdit="1"/>
          </p:cNvSpPr>
          <p:nvPr>
            <p:ph type="sldImg"/>
          </p:nvPr>
        </p:nvSpPr>
        <p:spPr>
          <a:xfrm>
            <a:off x="917575" y="744538"/>
            <a:ext cx="4962525" cy="3722687"/>
          </a:xfrm>
          <a:ln/>
        </p:spPr>
      </p:sp>
      <p:sp>
        <p:nvSpPr>
          <p:cNvPr id="35844" name="Rectangle 3">
            <a:extLst>
              <a:ext uri="{FF2B5EF4-FFF2-40B4-BE49-F238E27FC236}">
                <a16:creationId xmlns:a16="http://schemas.microsoft.com/office/drawing/2014/main" id="{50AB89A0-0154-43CD-9E7D-D18865C0A0F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FA0DC277-5801-BC8F-5BD0-619C2A49935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C4FE09E4-FBA2-4113-9E8A-137310BDA0D2}" type="slidenum">
              <a:rPr lang="en-US" altLang="en-US" sz="1200">
                <a:latin typeface="Times New Roman" panose="02020603050405020304" pitchFamily="18" charset="0"/>
              </a:rPr>
              <a:pPr/>
              <a:t>17</a:t>
            </a:fld>
            <a:endParaRPr lang="en-US" altLang="en-US" sz="1200">
              <a:latin typeface="Times New Roman" panose="02020603050405020304" pitchFamily="18" charset="0"/>
            </a:endParaRPr>
          </a:p>
        </p:txBody>
      </p:sp>
      <p:sp>
        <p:nvSpPr>
          <p:cNvPr id="37891" name="Rectangle 2">
            <a:extLst>
              <a:ext uri="{FF2B5EF4-FFF2-40B4-BE49-F238E27FC236}">
                <a16:creationId xmlns:a16="http://schemas.microsoft.com/office/drawing/2014/main" id="{3335530E-5BE1-1BF2-9B1F-58F157FD296A}"/>
              </a:ext>
            </a:extLst>
          </p:cNvPr>
          <p:cNvSpPr>
            <a:spLocks noChangeArrowheads="1" noTextEdit="1"/>
          </p:cNvSpPr>
          <p:nvPr>
            <p:ph type="sldImg"/>
          </p:nvPr>
        </p:nvSpPr>
        <p:spPr>
          <a:xfrm>
            <a:off x="917575" y="744538"/>
            <a:ext cx="4962525" cy="3722687"/>
          </a:xfrm>
          <a:ln/>
        </p:spPr>
      </p:sp>
      <p:sp>
        <p:nvSpPr>
          <p:cNvPr id="37892" name="Rectangle 3">
            <a:extLst>
              <a:ext uri="{FF2B5EF4-FFF2-40B4-BE49-F238E27FC236}">
                <a16:creationId xmlns:a16="http://schemas.microsoft.com/office/drawing/2014/main" id="{FE39BF48-BF92-C437-1813-20D7FE0359D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2CE4E62E-AB1C-63E4-3E30-A952DD68C68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78E9826D-57A4-4EDD-95A3-AB78AF663090}" type="slidenum">
              <a:rPr lang="en-US" altLang="en-US" sz="1200">
                <a:latin typeface="Times New Roman" panose="02020603050405020304" pitchFamily="18" charset="0"/>
              </a:rPr>
              <a:pPr/>
              <a:t>18</a:t>
            </a:fld>
            <a:endParaRPr lang="en-US" altLang="en-US" sz="1200">
              <a:latin typeface="Times New Roman" panose="02020603050405020304" pitchFamily="18" charset="0"/>
            </a:endParaRPr>
          </a:p>
        </p:txBody>
      </p:sp>
      <p:sp>
        <p:nvSpPr>
          <p:cNvPr id="39939" name="Rectangle 2">
            <a:extLst>
              <a:ext uri="{FF2B5EF4-FFF2-40B4-BE49-F238E27FC236}">
                <a16:creationId xmlns:a16="http://schemas.microsoft.com/office/drawing/2014/main" id="{94B6F4E4-AF26-0A12-69D0-B353CF9387B9}"/>
              </a:ext>
            </a:extLst>
          </p:cNvPr>
          <p:cNvSpPr>
            <a:spLocks noChangeArrowheads="1" noTextEdit="1"/>
          </p:cNvSpPr>
          <p:nvPr>
            <p:ph type="sldImg"/>
          </p:nvPr>
        </p:nvSpPr>
        <p:spPr>
          <a:xfrm>
            <a:off x="917575" y="744538"/>
            <a:ext cx="4962525" cy="3722687"/>
          </a:xfrm>
          <a:ln/>
        </p:spPr>
      </p:sp>
      <p:sp>
        <p:nvSpPr>
          <p:cNvPr id="39940" name="Rectangle 3">
            <a:extLst>
              <a:ext uri="{FF2B5EF4-FFF2-40B4-BE49-F238E27FC236}">
                <a16:creationId xmlns:a16="http://schemas.microsoft.com/office/drawing/2014/main" id="{9A957EF6-23E8-A0DC-9161-DD1FFCF23DB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E30B1A13-8514-AD8B-ACD0-D52DDB4ACE9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23047BC5-B85B-4C83-8F7E-4EDFED3AB462}" type="slidenum">
              <a:rPr lang="en-US" altLang="en-US" sz="1200">
                <a:latin typeface="Times New Roman" panose="02020603050405020304" pitchFamily="18" charset="0"/>
              </a:rPr>
              <a:pPr/>
              <a:t>19</a:t>
            </a:fld>
            <a:endParaRPr lang="en-US" altLang="en-US" sz="1200">
              <a:latin typeface="Times New Roman" panose="02020603050405020304" pitchFamily="18" charset="0"/>
            </a:endParaRPr>
          </a:p>
        </p:txBody>
      </p:sp>
      <p:sp>
        <p:nvSpPr>
          <p:cNvPr id="41987" name="Rectangle 2">
            <a:extLst>
              <a:ext uri="{FF2B5EF4-FFF2-40B4-BE49-F238E27FC236}">
                <a16:creationId xmlns:a16="http://schemas.microsoft.com/office/drawing/2014/main" id="{42DBD359-0C2D-B8EC-2BBF-41E8F83937E4}"/>
              </a:ext>
            </a:extLst>
          </p:cNvPr>
          <p:cNvSpPr>
            <a:spLocks noChangeArrowheads="1" noTextEdit="1"/>
          </p:cNvSpPr>
          <p:nvPr>
            <p:ph type="sldImg"/>
          </p:nvPr>
        </p:nvSpPr>
        <p:spPr>
          <a:xfrm>
            <a:off x="917575" y="744538"/>
            <a:ext cx="4962525" cy="3722687"/>
          </a:xfrm>
          <a:ln/>
        </p:spPr>
      </p:sp>
      <p:sp>
        <p:nvSpPr>
          <p:cNvPr id="41988" name="Rectangle 3">
            <a:extLst>
              <a:ext uri="{FF2B5EF4-FFF2-40B4-BE49-F238E27FC236}">
                <a16:creationId xmlns:a16="http://schemas.microsoft.com/office/drawing/2014/main" id="{AB2EF8AC-ED59-6007-1B04-64C5594B5C67}"/>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9D18C89A-EEFA-B9EC-F2F7-42F3B3F5F05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1630C99B-588B-414F-8BCC-6BC998B1F793}" type="slidenum">
              <a:rPr lang="en-US" altLang="en-US" sz="1200">
                <a:latin typeface="Times New Roman" panose="02020603050405020304" pitchFamily="18" charset="0"/>
              </a:rPr>
              <a:pPr/>
              <a:t>2</a:t>
            </a:fld>
            <a:endParaRPr lang="en-US" altLang="en-US" sz="1200">
              <a:latin typeface="Times New Roman" panose="02020603050405020304" pitchFamily="18" charset="0"/>
            </a:endParaRPr>
          </a:p>
        </p:txBody>
      </p:sp>
      <p:sp>
        <p:nvSpPr>
          <p:cNvPr id="7171" name="Rectangle 2">
            <a:extLst>
              <a:ext uri="{FF2B5EF4-FFF2-40B4-BE49-F238E27FC236}">
                <a16:creationId xmlns:a16="http://schemas.microsoft.com/office/drawing/2014/main" id="{1ACB7D1C-E71C-7043-DA1A-52D052E6694D}"/>
              </a:ext>
            </a:extLst>
          </p:cNvPr>
          <p:cNvSpPr>
            <a:spLocks noChangeArrowheads="1" noTextEdit="1"/>
          </p:cNvSpPr>
          <p:nvPr>
            <p:ph type="sldImg"/>
          </p:nvPr>
        </p:nvSpPr>
        <p:spPr>
          <a:xfrm>
            <a:off x="917575" y="744538"/>
            <a:ext cx="4962525" cy="3722687"/>
          </a:xfrm>
          <a:ln/>
        </p:spPr>
      </p:sp>
      <p:sp>
        <p:nvSpPr>
          <p:cNvPr id="7172" name="Rectangle 3">
            <a:extLst>
              <a:ext uri="{FF2B5EF4-FFF2-40B4-BE49-F238E27FC236}">
                <a16:creationId xmlns:a16="http://schemas.microsoft.com/office/drawing/2014/main" id="{56188ACA-9B81-0649-67CC-D865329C386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CDF3ACAB-A91F-90FB-49AD-89A77DE655D7}"/>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A59F6241-8AD9-49C9-9310-4F55F5B6A846}" type="slidenum">
              <a:rPr lang="en-US" altLang="en-US" sz="1200">
                <a:latin typeface="Times New Roman" panose="02020603050405020304" pitchFamily="18" charset="0"/>
              </a:rPr>
              <a:pPr/>
              <a:t>20</a:t>
            </a:fld>
            <a:endParaRPr lang="en-US" altLang="en-US" sz="1200">
              <a:latin typeface="Times New Roman" panose="02020603050405020304" pitchFamily="18" charset="0"/>
            </a:endParaRPr>
          </a:p>
        </p:txBody>
      </p:sp>
      <p:sp>
        <p:nvSpPr>
          <p:cNvPr id="44035" name="Rectangle 2">
            <a:extLst>
              <a:ext uri="{FF2B5EF4-FFF2-40B4-BE49-F238E27FC236}">
                <a16:creationId xmlns:a16="http://schemas.microsoft.com/office/drawing/2014/main" id="{69024988-C219-A823-19B0-8380920FB7EC}"/>
              </a:ext>
            </a:extLst>
          </p:cNvPr>
          <p:cNvSpPr>
            <a:spLocks noChangeArrowheads="1" noTextEdit="1"/>
          </p:cNvSpPr>
          <p:nvPr>
            <p:ph type="sldImg"/>
          </p:nvPr>
        </p:nvSpPr>
        <p:spPr>
          <a:xfrm>
            <a:off x="917575" y="744538"/>
            <a:ext cx="4962525" cy="3722687"/>
          </a:xfrm>
          <a:ln/>
        </p:spPr>
      </p:sp>
      <p:sp>
        <p:nvSpPr>
          <p:cNvPr id="44036" name="Rectangle 3">
            <a:extLst>
              <a:ext uri="{FF2B5EF4-FFF2-40B4-BE49-F238E27FC236}">
                <a16:creationId xmlns:a16="http://schemas.microsoft.com/office/drawing/2014/main" id="{43257FE3-B9D0-F37B-9ADE-9C46E19C84B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7F42E48A-56A2-F9EC-F2DF-E9A31339351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E1781F42-5130-44A0-A20D-51B89240FB77}" type="slidenum">
              <a:rPr lang="en-US" altLang="en-US" sz="1200">
                <a:latin typeface="Times New Roman" panose="02020603050405020304" pitchFamily="18" charset="0"/>
              </a:rPr>
              <a:pPr/>
              <a:t>21</a:t>
            </a:fld>
            <a:endParaRPr lang="en-US" altLang="en-US" sz="1200">
              <a:latin typeface="Times New Roman" panose="02020603050405020304" pitchFamily="18" charset="0"/>
            </a:endParaRPr>
          </a:p>
        </p:txBody>
      </p:sp>
      <p:sp>
        <p:nvSpPr>
          <p:cNvPr id="46083" name="Rectangle 2">
            <a:extLst>
              <a:ext uri="{FF2B5EF4-FFF2-40B4-BE49-F238E27FC236}">
                <a16:creationId xmlns:a16="http://schemas.microsoft.com/office/drawing/2014/main" id="{50714361-2C72-C31F-76CB-7358ADEDBD45}"/>
              </a:ext>
            </a:extLst>
          </p:cNvPr>
          <p:cNvSpPr>
            <a:spLocks noChangeArrowheads="1" noTextEdit="1"/>
          </p:cNvSpPr>
          <p:nvPr>
            <p:ph type="sldImg"/>
          </p:nvPr>
        </p:nvSpPr>
        <p:spPr>
          <a:xfrm>
            <a:off x="917575" y="744538"/>
            <a:ext cx="4962525" cy="3722687"/>
          </a:xfrm>
          <a:ln/>
        </p:spPr>
      </p:sp>
      <p:sp>
        <p:nvSpPr>
          <p:cNvPr id="46084" name="Rectangle 3">
            <a:extLst>
              <a:ext uri="{FF2B5EF4-FFF2-40B4-BE49-F238E27FC236}">
                <a16:creationId xmlns:a16="http://schemas.microsoft.com/office/drawing/2014/main" id="{9AFEC17A-282C-4B61-CF2E-4B56280C8BC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05F6BDBF-D254-1931-112F-AB5199B06F4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42C1ECE9-0EDD-42C8-98E5-06F4930DB0F1}" type="slidenum">
              <a:rPr lang="en-US" altLang="en-US" sz="1200">
                <a:latin typeface="Times New Roman" panose="02020603050405020304" pitchFamily="18" charset="0"/>
              </a:rPr>
              <a:pPr/>
              <a:t>22</a:t>
            </a:fld>
            <a:endParaRPr lang="en-US" altLang="en-US" sz="1200">
              <a:latin typeface="Times New Roman" panose="02020603050405020304" pitchFamily="18" charset="0"/>
            </a:endParaRPr>
          </a:p>
        </p:txBody>
      </p:sp>
      <p:sp>
        <p:nvSpPr>
          <p:cNvPr id="48131" name="Rectangle 2">
            <a:extLst>
              <a:ext uri="{FF2B5EF4-FFF2-40B4-BE49-F238E27FC236}">
                <a16:creationId xmlns:a16="http://schemas.microsoft.com/office/drawing/2014/main" id="{6EE45DBD-B48F-6882-912F-73D27EA9A609}"/>
              </a:ext>
            </a:extLst>
          </p:cNvPr>
          <p:cNvSpPr>
            <a:spLocks noChangeArrowheads="1" noTextEdit="1"/>
          </p:cNvSpPr>
          <p:nvPr>
            <p:ph type="sldImg"/>
          </p:nvPr>
        </p:nvSpPr>
        <p:spPr>
          <a:xfrm>
            <a:off x="917575" y="744538"/>
            <a:ext cx="4962525" cy="3722687"/>
          </a:xfrm>
          <a:ln/>
        </p:spPr>
      </p:sp>
      <p:sp>
        <p:nvSpPr>
          <p:cNvPr id="48132" name="Rectangle 3">
            <a:extLst>
              <a:ext uri="{FF2B5EF4-FFF2-40B4-BE49-F238E27FC236}">
                <a16:creationId xmlns:a16="http://schemas.microsoft.com/office/drawing/2014/main" id="{7EB16C5D-ACC2-CC9A-2FB1-3A3DECD81FC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a:extLst>
              <a:ext uri="{FF2B5EF4-FFF2-40B4-BE49-F238E27FC236}">
                <a16:creationId xmlns:a16="http://schemas.microsoft.com/office/drawing/2014/main" id="{69D1A8EC-6EC2-37BC-9046-69784497923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A686C1EA-AADE-46D1-8039-97CB8AA5205A}" type="slidenum">
              <a:rPr lang="en-US" altLang="en-US" sz="1200">
                <a:latin typeface="Times New Roman" panose="02020603050405020304" pitchFamily="18" charset="0"/>
              </a:rPr>
              <a:pPr/>
              <a:t>23</a:t>
            </a:fld>
            <a:endParaRPr lang="en-US" altLang="en-US" sz="1200">
              <a:latin typeface="Times New Roman" panose="02020603050405020304" pitchFamily="18" charset="0"/>
            </a:endParaRPr>
          </a:p>
        </p:txBody>
      </p:sp>
      <p:sp>
        <p:nvSpPr>
          <p:cNvPr id="50179" name="Rectangle 2">
            <a:extLst>
              <a:ext uri="{FF2B5EF4-FFF2-40B4-BE49-F238E27FC236}">
                <a16:creationId xmlns:a16="http://schemas.microsoft.com/office/drawing/2014/main" id="{B791846A-F64A-86C5-EDFB-675C8D8DD103}"/>
              </a:ext>
            </a:extLst>
          </p:cNvPr>
          <p:cNvSpPr>
            <a:spLocks noChangeArrowheads="1" noTextEdit="1"/>
          </p:cNvSpPr>
          <p:nvPr>
            <p:ph type="sldImg"/>
          </p:nvPr>
        </p:nvSpPr>
        <p:spPr>
          <a:xfrm>
            <a:off x="917575" y="744538"/>
            <a:ext cx="4962525" cy="3722687"/>
          </a:xfrm>
          <a:ln/>
        </p:spPr>
      </p:sp>
      <p:sp>
        <p:nvSpPr>
          <p:cNvPr id="50180" name="Rectangle 3">
            <a:extLst>
              <a:ext uri="{FF2B5EF4-FFF2-40B4-BE49-F238E27FC236}">
                <a16:creationId xmlns:a16="http://schemas.microsoft.com/office/drawing/2014/main" id="{E7DA01FB-FFAD-3518-C055-711586D9F5E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8F2A977F-5DCF-1718-468E-2F1F2F436D4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66B00860-3A42-44A6-8534-627332094CFE}" type="slidenum">
              <a:rPr lang="en-US" altLang="en-US" sz="1200">
                <a:latin typeface="Times New Roman" panose="02020603050405020304" pitchFamily="18" charset="0"/>
              </a:rPr>
              <a:pPr/>
              <a:t>24</a:t>
            </a:fld>
            <a:endParaRPr lang="en-US" altLang="en-US" sz="1200">
              <a:latin typeface="Times New Roman" panose="02020603050405020304" pitchFamily="18" charset="0"/>
            </a:endParaRPr>
          </a:p>
        </p:txBody>
      </p:sp>
      <p:sp>
        <p:nvSpPr>
          <p:cNvPr id="52227" name="Rectangle 2">
            <a:extLst>
              <a:ext uri="{FF2B5EF4-FFF2-40B4-BE49-F238E27FC236}">
                <a16:creationId xmlns:a16="http://schemas.microsoft.com/office/drawing/2014/main" id="{D29FB720-2165-86FE-ECC4-1CF7891B7262}"/>
              </a:ext>
            </a:extLst>
          </p:cNvPr>
          <p:cNvSpPr>
            <a:spLocks noChangeArrowheads="1" noTextEdit="1"/>
          </p:cNvSpPr>
          <p:nvPr>
            <p:ph type="sldImg"/>
          </p:nvPr>
        </p:nvSpPr>
        <p:spPr>
          <a:xfrm>
            <a:off x="917575" y="744538"/>
            <a:ext cx="4962525" cy="3722687"/>
          </a:xfrm>
          <a:ln/>
        </p:spPr>
      </p:sp>
      <p:sp>
        <p:nvSpPr>
          <p:cNvPr id="52228" name="Rectangle 3">
            <a:extLst>
              <a:ext uri="{FF2B5EF4-FFF2-40B4-BE49-F238E27FC236}">
                <a16:creationId xmlns:a16="http://schemas.microsoft.com/office/drawing/2014/main" id="{B2DE8A4C-C500-B22D-01E0-8F2FA69634B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C1E8C295-7DA9-3078-DAC8-D7806DFF389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45579D75-B754-4305-B44B-219CE10D6436}" type="slidenum">
              <a:rPr lang="en-US" altLang="en-US" sz="1200">
                <a:latin typeface="Times New Roman" panose="02020603050405020304" pitchFamily="18" charset="0"/>
              </a:rPr>
              <a:pPr/>
              <a:t>25</a:t>
            </a:fld>
            <a:endParaRPr lang="en-US" altLang="en-US" sz="1200">
              <a:latin typeface="Times New Roman" panose="02020603050405020304" pitchFamily="18" charset="0"/>
            </a:endParaRPr>
          </a:p>
        </p:txBody>
      </p:sp>
      <p:sp>
        <p:nvSpPr>
          <p:cNvPr id="54275" name="Rectangle 2">
            <a:extLst>
              <a:ext uri="{FF2B5EF4-FFF2-40B4-BE49-F238E27FC236}">
                <a16:creationId xmlns:a16="http://schemas.microsoft.com/office/drawing/2014/main" id="{07DB7D15-1904-DA9A-A0A6-1A327DEE4B06}"/>
              </a:ext>
            </a:extLst>
          </p:cNvPr>
          <p:cNvSpPr>
            <a:spLocks noChangeArrowheads="1" noTextEdit="1"/>
          </p:cNvSpPr>
          <p:nvPr>
            <p:ph type="sldImg"/>
          </p:nvPr>
        </p:nvSpPr>
        <p:spPr>
          <a:xfrm>
            <a:off x="917575" y="744538"/>
            <a:ext cx="4962525" cy="3722687"/>
          </a:xfrm>
          <a:ln/>
        </p:spPr>
      </p:sp>
      <p:sp>
        <p:nvSpPr>
          <p:cNvPr id="54276" name="Rectangle 3">
            <a:extLst>
              <a:ext uri="{FF2B5EF4-FFF2-40B4-BE49-F238E27FC236}">
                <a16:creationId xmlns:a16="http://schemas.microsoft.com/office/drawing/2014/main" id="{6B86888F-2FCC-991D-D78B-815B427BE82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36AABB2-09BA-12F5-FE44-EB0835CBD3A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C640F309-FF7B-469F-809A-75EEBE87691D}" type="slidenum">
              <a:rPr lang="en-US" altLang="en-US" sz="1200">
                <a:latin typeface="Times New Roman" panose="02020603050405020304" pitchFamily="18" charset="0"/>
              </a:rPr>
              <a:pPr/>
              <a:t>26</a:t>
            </a:fld>
            <a:endParaRPr lang="en-US" altLang="en-US" sz="1200">
              <a:latin typeface="Times New Roman" panose="02020603050405020304" pitchFamily="18" charset="0"/>
            </a:endParaRPr>
          </a:p>
        </p:txBody>
      </p:sp>
      <p:sp>
        <p:nvSpPr>
          <p:cNvPr id="56323" name="Rectangle 2">
            <a:extLst>
              <a:ext uri="{FF2B5EF4-FFF2-40B4-BE49-F238E27FC236}">
                <a16:creationId xmlns:a16="http://schemas.microsoft.com/office/drawing/2014/main" id="{AE5127AB-D1C2-EB04-F550-FD3832EE2EA2}"/>
              </a:ext>
            </a:extLst>
          </p:cNvPr>
          <p:cNvSpPr>
            <a:spLocks noChangeArrowheads="1" noTextEdit="1"/>
          </p:cNvSpPr>
          <p:nvPr>
            <p:ph type="sldImg"/>
          </p:nvPr>
        </p:nvSpPr>
        <p:spPr>
          <a:xfrm>
            <a:off x="917575" y="744538"/>
            <a:ext cx="4962525" cy="3722687"/>
          </a:xfrm>
          <a:ln/>
        </p:spPr>
      </p:sp>
      <p:sp>
        <p:nvSpPr>
          <p:cNvPr id="56324" name="Rectangle 3">
            <a:extLst>
              <a:ext uri="{FF2B5EF4-FFF2-40B4-BE49-F238E27FC236}">
                <a16:creationId xmlns:a16="http://schemas.microsoft.com/office/drawing/2014/main" id="{6FC92F08-9A28-444B-D730-AEAF28068517}"/>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BD3CC1C7-21A2-005B-8B49-6E6AE5DE46A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E3FFBFF3-CA97-4C75-9CFC-17690408E599}" type="slidenum">
              <a:rPr lang="en-US" altLang="en-US" sz="1200">
                <a:latin typeface="Times New Roman" panose="02020603050405020304" pitchFamily="18" charset="0"/>
              </a:rPr>
              <a:pPr/>
              <a:t>27</a:t>
            </a:fld>
            <a:endParaRPr lang="en-US" altLang="en-US" sz="1200">
              <a:latin typeface="Times New Roman" panose="02020603050405020304" pitchFamily="18" charset="0"/>
            </a:endParaRPr>
          </a:p>
        </p:txBody>
      </p:sp>
      <p:sp>
        <p:nvSpPr>
          <p:cNvPr id="58371" name="Rectangle 2">
            <a:extLst>
              <a:ext uri="{FF2B5EF4-FFF2-40B4-BE49-F238E27FC236}">
                <a16:creationId xmlns:a16="http://schemas.microsoft.com/office/drawing/2014/main" id="{A02FE882-7C74-08F5-A48E-14BDD186B375}"/>
              </a:ext>
            </a:extLst>
          </p:cNvPr>
          <p:cNvSpPr>
            <a:spLocks noChangeArrowheads="1" noTextEdit="1"/>
          </p:cNvSpPr>
          <p:nvPr>
            <p:ph type="sldImg"/>
          </p:nvPr>
        </p:nvSpPr>
        <p:spPr>
          <a:xfrm>
            <a:off x="917575" y="744538"/>
            <a:ext cx="4962525" cy="3722687"/>
          </a:xfrm>
          <a:ln/>
        </p:spPr>
      </p:sp>
      <p:sp>
        <p:nvSpPr>
          <p:cNvPr id="58372" name="Rectangle 3">
            <a:extLst>
              <a:ext uri="{FF2B5EF4-FFF2-40B4-BE49-F238E27FC236}">
                <a16:creationId xmlns:a16="http://schemas.microsoft.com/office/drawing/2014/main" id="{D2B819DF-BF5E-E1CE-063B-E01C56D0099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lvl="2" eaLnBrk="1" hangingPunct="1"/>
            <a:r>
              <a:rPr lang="en-US" altLang="en-US" sz="2000">
                <a:latin typeface="Arial" panose="020B0604020202020204" pitchFamily="34" charset="0"/>
              </a:rPr>
              <a:t>1. Large firm </a:t>
            </a:r>
            <a:r>
              <a:rPr lang="en-US" altLang="en-US" sz="2000" b="1">
                <a:latin typeface="Arial" panose="020B0604020202020204" pitchFamily="34" charset="0"/>
              </a:rPr>
              <a:t>using extranet </a:t>
            </a:r>
            <a:r>
              <a:rPr lang="en-US" altLang="en-US" sz="2000">
                <a:latin typeface="Arial" panose="020B0604020202020204" pitchFamily="34" charset="0"/>
              </a:rPr>
              <a:t>to link to its suppliers and other key business partners</a:t>
            </a:r>
          </a:p>
          <a:p>
            <a:pPr eaLnBrk="1" hangingPunct="1"/>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319B6EF8-9A28-5ED8-734F-B222DA6B30A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4BA6B4BC-66B1-4E2A-B174-69E3A6E198CF}" type="slidenum">
              <a:rPr lang="en-US" altLang="en-US" sz="1200">
                <a:latin typeface="Times New Roman" panose="02020603050405020304" pitchFamily="18" charset="0"/>
              </a:rPr>
              <a:pPr/>
              <a:t>28</a:t>
            </a:fld>
            <a:endParaRPr lang="en-US" altLang="en-US" sz="1200">
              <a:latin typeface="Times New Roman" panose="02020603050405020304" pitchFamily="18" charset="0"/>
            </a:endParaRPr>
          </a:p>
        </p:txBody>
      </p:sp>
      <p:sp>
        <p:nvSpPr>
          <p:cNvPr id="60419" name="Rectangle 2">
            <a:extLst>
              <a:ext uri="{FF2B5EF4-FFF2-40B4-BE49-F238E27FC236}">
                <a16:creationId xmlns:a16="http://schemas.microsoft.com/office/drawing/2014/main" id="{5968F405-A6AD-0FD1-65F2-EEE11120E46D}"/>
              </a:ext>
            </a:extLst>
          </p:cNvPr>
          <p:cNvSpPr>
            <a:spLocks noChangeArrowheads="1" noTextEdit="1"/>
          </p:cNvSpPr>
          <p:nvPr>
            <p:ph type="sldImg"/>
          </p:nvPr>
        </p:nvSpPr>
        <p:spPr>
          <a:xfrm>
            <a:off x="917575" y="744538"/>
            <a:ext cx="4962525" cy="3722687"/>
          </a:xfrm>
          <a:ln/>
        </p:spPr>
      </p:sp>
      <p:sp>
        <p:nvSpPr>
          <p:cNvPr id="60420" name="Rectangle 3">
            <a:extLst>
              <a:ext uri="{FF2B5EF4-FFF2-40B4-BE49-F238E27FC236}">
                <a16:creationId xmlns:a16="http://schemas.microsoft.com/office/drawing/2014/main" id="{3BFFD3E5-4DFC-54DE-C92A-D2A93C90778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B196230B-DB65-5798-BF7B-2630ED502F0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806C3CD7-C60F-4E8A-900A-3587EEF1F8A9}" type="slidenum">
              <a:rPr lang="en-US" altLang="en-US" sz="1200">
                <a:latin typeface="Times New Roman" panose="02020603050405020304" pitchFamily="18" charset="0"/>
              </a:rPr>
              <a:pPr/>
              <a:t>29</a:t>
            </a:fld>
            <a:endParaRPr lang="en-US" altLang="en-US" sz="1200">
              <a:latin typeface="Times New Roman" panose="02020603050405020304" pitchFamily="18" charset="0"/>
            </a:endParaRPr>
          </a:p>
        </p:txBody>
      </p:sp>
      <p:sp>
        <p:nvSpPr>
          <p:cNvPr id="62467" name="Rectangle 2">
            <a:extLst>
              <a:ext uri="{FF2B5EF4-FFF2-40B4-BE49-F238E27FC236}">
                <a16:creationId xmlns:a16="http://schemas.microsoft.com/office/drawing/2014/main" id="{54244B7F-6619-55D8-9DFB-9CD1DE37D0C6}"/>
              </a:ext>
            </a:extLst>
          </p:cNvPr>
          <p:cNvSpPr>
            <a:spLocks noChangeArrowheads="1" noTextEdit="1"/>
          </p:cNvSpPr>
          <p:nvPr>
            <p:ph type="sldImg"/>
          </p:nvPr>
        </p:nvSpPr>
        <p:spPr>
          <a:xfrm>
            <a:off x="917575" y="744538"/>
            <a:ext cx="4962525" cy="3722687"/>
          </a:xfrm>
          <a:ln/>
        </p:spPr>
      </p:sp>
      <p:sp>
        <p:nvSpPr>
          <p:cNvPr id="62468" name="Rectangle 3">
            <a:extLst>
              <a:ext uri="{FF2B5EF4-FFF2-40B4-BE49-F238E27FC236}">
                <a16:creationId xmlns:a16="http://schemas.microsoft.com/office/drawing/2014/main" id="{8F15D48F-4094-E579-FF56-32652AD95E3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509E8403-8637-2151-0457-4177C926E55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9991C30D-0257-4022-9990-C8B02B4AAAAA}" type="slidenum">
              <a:rPr lang="en-US" altLang="en-US" sz="1200">
                <a:latin typeface="Times New Roman" panose="02020603050405020304" pitchFamily="18" charset="0"/>
              </a:rPr>
              <a:pPr/>
              <a:t>3</a:t>
            </a:fld>
            <a:endParaRPr lang="en-US" altLang="en-US" sz="1200">
              <a:latin typeface="Times New Roman" panose="02020603050405020304" pitchFamily="18" charset="0"/>
            </a:endParaRPr>
          </a:p>
        </p:txBody>
      </p:sp>
      <p:sp>
        <p:nvSpPr>
          <p:cNvPr id="9219" name="Rectangle 2">
            <a:extLst>
              <a:ext uri="{FF2B5EF4-FFF2-40B4-BE49-F238E27FC236}">
                <a16:creationId xmlns:a16="http://schemas.microsoft.com/office/drawing/2014/main" id="{C172AAE2-456B-31C7-30FE-362C29CF64A6}"/>
              </a:ext>
            </a:extLst>
          </p:cNvPr>
          <p:cNvSpPr>
            <a:spLocks noChangeArrowheads="1" noTextEdit="1"/>
          </p:cNvSpPr>
          <p:nvPr>
            <p:ph type="sldImg"/>
          </p:nvPr>
        </p:nvSpPr>
        <p:spPr>
          <a:xfrm>
            <a:off x="917575" y="744538"/>
            <a:ext cx="4962525" cy="3722687"/>
          </a:xfrm>
          <a:ln/>
        </p:spPr>
      </p:sp>
      <p:sp>
        <p:nvSpPr>
          <p:cNvPr id="9220" name="Rectangle 3">
            <a:extLst>
              <a:ext uri="{FF2B5EF4-FFF2-40B4-BE49-F238E27FC236}">
                <a16:creationId xmlns:a16="http://schemas.microsoft.com/office/drawing/2014/main" id="{F4B66DBA-ADDF-CEC0-C5F4-DA35BD5F4D8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a:extLst>
              <a:ext uri="{FF2B5EF4-FFF2-40B4-BE49-F238E27FC236}">
                <a16:creationId xmlns:a16="http://schemas.microsoft.com/office/drawing/2014/main" id="{6EF97889-9694-042C-F7E1-B5873944195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A7E11DE5-CE2A-46F4-BC0E-D2EC694C495A}" type="slidenum">
              <a:rPr lang="en-US" altLang="en-US" sz="1200">
                <a:latin typeface="Times New Roman" panose="02020603050405020304" pitchFamily="18" charset="0"/>
              </a:rPr>
              <a:pPr/>
              <a:t>30</a:t>
            </a:fld>
            <a:endParaRPr lang="en-US" altLang="en-US" sz="1200">
              <a:latin typeface="Times New Roman" panose="02020603050405020304" pitchFamily="18" charset="0"/>
            </a:endParaRPr>
          </a:p>
        </p:txBody>
      </p:sp>
      <p:sp>
        <p:nvSpPr>
          <p:cNvPr id="64515" name="Rectangle 2">
            <a:extLst>
              <a:ext uri="{FF2B5EF4-FFF2-40B4-BE49-F238E27FC236}">
                <a16:creationId xmlns:a16="http://schemas.microsoft.com/office/drawing/2014/main" id="{E8C67C06-26DC-66CB-C880-8FC44C4D6E1F}"/>
              </a:ext>
            </a:extLst>
          </p:cNvPr>
          <p:cNvSpPr>
            <a:spLocks noChangeArrowheads="1" noTextEdit="1"/>
          </p:cNvSpPr>
          <p:nvPr>
            <p:ph type="sldImg"/>
          </p:nvPr>
        </p:nvSpPr>
        <p:spPr>
          <a:xfrm>
            <a:off x="917575" y="744538"/>
            <a:ext cx="4962525" cy="3722687"/>
          </a:xfrm>
          <a:ln/>
        </p:spPr>
      </p:sp>
      <p:sp>
        <p:nvSpPr>
          <p:cNvPr id="64516" name="Rectangle 3">
            <a:extLst>
              <a:ext uri="{FF2B5EF4-FFF2-40B4-BE49-F238E27FC236}">
                <a16:creationId xmlns:a16="http://schemas.microsoft.com/office/drawing/2014/main" id="{E03BB14B-4169-F2D2-1123-D1D420CCBA7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C72EAE95-891F-2D61-84EB-EA0DDBB19AE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03279251-2A9F-4697-80B3-582F1F1F3022}" type="slidenum">
              <a:rPr lang="en-US" altLang="en-US" sz="1200">
                <a:latin typeface="Times New Roman" panose="02020603050405020304" pitchFamily="18" charset="0"/>
              </a:rPr>
              <a:pPr/>
              <a:t>31</a:t>
            </a:fld>
            <a:endParaRPr lang="en-US" altLang="en-US" sz="1200">
              <a:latin typeface="Times New Roman" panose="02020603050405020304" pitchFamily="18" charset="0"/>
            </a:endParaRPr>
          </a:p>
        </p:txBody>
      </p:sp>
      <p:sp>
        <p:nvSpPr>
          <p:cNvPr id="66563" name="Rectangle 2">
            <a:extLst>
              <a:ext uri="{FF2B5EF4-FFF2-40B4-BE49-F238E27FC236}">
                <a16:creationId xmlns:a16="http://schemas.microsoft.com/office/drawing/2014/main" id="{1BBCD08C-77E1-BFE8-E057-12635C84D206}"/>
              </a:ext>
            </a:extLst>
          </p:cNvPr>
          <p:cNvSpPr>
            <a:spLocks noChangeArrowheads="1" noTextEdit="1"/>
          </p:cNvSpPr>
          <p:nvPr>
            <p:ph type="sldImg"/>
          </p:nvPr>
        </p:nvSpPr>
        <p:spPr>
          <a:xfrm>
            <a:off x="917575" y="744538"/>
            <a:ext cx="4962525" cy="3722687"/>
          </a:xfrm>
          <a:ln/>
        </p:spPr>
      </p:sp>
      <p:sp>
        <p:nvSpPr>
          <p:cNvPr id="66564" name="Rectangle 3">
            <a:extLst>
              <a:ext uri="{FF2B5EF4-FFF2-40B4-BE49-F238E27FC236}">
                <a16:creationId xmlns:a16="http://schemas.microsoft.com/office/drawing/2014/main" id="{FC84BDF6-1C87-A35A-5524-7E4F36C735C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4156077-3992-C739-98FB-9A8E23F6435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892203D0-3946-4A47-9957-586BC4A53144}" type="slidenum">
              <a:rPr lang="en-US" altLang="en-US" sz="1200">
                <a:latin typeface="Times New Roman" panose="02020603050405020304" pitchFamily="18" charset="0"/>
              </a:rPr>
              <a:pPr/>
              <a:t>32</a:t>
            </a:fld>
            <a:endParaRPr lang="en-US" altLang="en-US" sz="1200">
              <a:latin typeface="Times New Roman" panose="02020603050405020304" pitchFamily="18" charset="0"/>
            </a:endParaRPr>
          </a:p>
        </p:txBody>
      </p:sp>
      <p:sp>
        <p:nvSpPr>
          <p:cNvPr id="68611" name="Rectangle 2">
            <a:extLst>
              <a:ext uri="{FF2B5EF4-FFF2-40B4-BE49-F238E27FC236}">
                <a16:creationId xmlns:a16="http://schemas.microsoft.com/office/drawing/2014/main" id="{D8F09937-9FF5-12CE-3868-E5235419D66C}"/>
              </a:ext>
            </a:extLst>
          </p:cNvPr>
          <p:cNvSpPr>
            <a:spLocks noChangeArrowheads="1" noTextEdit="1"/>
          </p:cNvSpPr>
          <p:nvPr>
            <p:ph type="sldImg"/>
          </p:nvPr>
        </p:nvSpPr>
        <p:spPr>
          <a:xfrm>
            <a:off x="917575" y="744538"/>
            <a:ext cx="4962525" cy="3722687"/>
          </a:xfrm>
          <a:ln/>
        </p:spPr>
      </p:sp>
      <p:sp>
        <p:nvSpPr>
          <p:cNvPr id="68612" name="Rectangle 3">
            <a:extLst>
              <a:ext uri="{FF2B5EF4-FFF2-40B4-BE49-F238E27FC236}">
                <a16:creationId xmlns:a16="http://schemas.microsoft.com/office/drawing/2014/main" id="{9F805C05-AFB2-6BD2-C5AF-B467A1D4A2A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a:extLst>
              <a:ext uri="{FF2B5EF4-FFF2-40B4-BE49-F238E27FC236}">
                <a16:creationId xmlns:a16="http://schemas.microsoft.com/office/drawing/2014/main" id="{BEF2C732-5D59-6AAB-C71C-F13D6B1D684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686CA1C8-E747-45EA-ABF1-C146B5AB45E8}" type="slidenum">
              <a:rPr lang="en-US" altLang="en-US" sz="1200">
                <a:latin typeface="Times New Roman" panose="02020603050405020304" pitchFamily="18" charset="0"/>
              </a:rPr>
              <a:pPr/>
              <a:t>33</a:t>
            </a:fld>
            <a:endParaRPr lang="en-US" altLang="en-US" sz="1200">
              <a:latin typeface="Times New Roman" panose="02020603050405020304" pitchFamily="18" charset="0"/>
            </a:endParaRPr>
          </a:p>
        </p:txBody>
      </p:sp>
      <p:sp>
        <p:nvSpPr>
          <p:cNvPr id="70659" name="Rectangle 2">
            <a:extLst>
              <a:ext uri="{FF2B5EF4-FFF2-40B4-BE49-F238E27FC236}">
                <a16:creationId xmlns:a16="http://schemas.microsoft.com/office/drawing/2014/main" id="{02490FB3-3BB6-137F-6AB4-417AA7BCD691}"/>
              </a:ext>
            </a:extLst>
          </p:cNvPr>
          <p:cNvSpPr>
            <a:spLocks noChangeArrowheads="1" noTextEdit="1"/>
          </p:cNvSpPr>
          <p:nvPr>
            <p:ph type="sldImg"/>
          </p:nvPr>
        </p:nvSpPr>
        <p:spPr>
          <a:xfrm>
            <a:off x="917575" y="744538"/>
            <a:ext cx="4962525" cy="3722687"/>
          </a:xfrm>
          <a:ln/>
        </p:spPr>
      </p:sp>
      <p:sp>
        <p:nvSpPr>
          <p:cNvPr id="70660" name="Rectangle 3">
            <a:extLst>
              <a:ext uri="{FF2B5EF4-FFF2-40B4-BE49-F238E27FC236}">
                <a16:creationId xmlns:a16="http://schemas.microsoft.com/office/drawing/2014/main" id="{13D1A20D-AD4E-34EC-C6F2-6596CF96A53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US" altLang="en-US"/>
              <a:t>NFC= Near Field Communication, a wireless technology.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a:extLst>
              <a:ext uri="{FF2B5EF4-FFF2-40B4-BE49-F238E27FC236}">
                <a16:creationId xmlns:a16="http://schemas.microsoft.com/office/drawing/2014/main" id="{EA5612C4-7545-31A7-2983-19C6F324EDD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8D3D3C61-B614-4EC5-A4AF-A176EA058EE2}" type="slidenum">
              <a:rPr lang="en-US" altLang="en-US" sz="1200">
                <a:latin typeface="Times New Roman" panose="02020603050405020304" pitchFamily="18" charset="0"/>
              </a:rPr>
              <a:pPr/>
              <a:t>34</a:t>
            </a:fld>
            <a:endParaRPr lang="en-US" altLang="en-US" sz="1200">
              <a:latin typeface="Times New Roman" panose="02020603050405020304" pitchFamily="18" charset="0"/>
            </a:endParaRPr>
          </a:p>
        </p:txBody>
      </p:sp>
      <p:sp>
        <p:nvSpPr>
          <p:cNvPr id="72707" name="Rectangle 2">
            <a:extLst>
              <a:ext uri="{FF2B5EF4-FFF2-40B4-BE49-F238E27FC236}">
                <a16:creationId xmlns:a16="http://schemas.microsoft.com/office/drawing/2014/main" id="{C15F79B1-0669-5A8D-9D6D-07E0295080FF}"/>
              </a:ext>
            </a:extLst>
          </p:cNvPr>
          <p:cNvSpPr>
            <a:spLocks noChangeArrowheads="1" noTextEdit="1"/>
          </p:cNvSpPr>
          <p:nvPr>
            <p:ph type="sldImg"/>
          </p:nvPr>
        </p:nvSpPr>
        <p:spPr>
          <a:xfrm>
            <a:off x="917575" y="744538"/>
            <a:ext cx="4962525" cy="3722687"/>
          </a:xfrm>
          <a:ln/>
        </p:spPr>
      </p:sp>
      <p:sp>
        <p:nvSpPr>
          <p:cNvPr id="72708" name="Rectangle 3">
            <a:extLst>
              <a:ext uri="{FF2B5EF4-FFF2-40B4-BE49-F238E27FC236}">
                <a16:creationId xmlns:a16="http://schemas.microsoft.com/office/drawing/2014/main" id="{BFFB0E07-7088-2FC6-277F-ED7FF08EAAA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US" altLang="en-US"/>
              <a:t>NFC= Near Field Communication, a wireless technology.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a:extLst>
              <a:ext uri="{FF2B5EF4-FFF2-40B4-BE49-F238E27FC236}">
                <a16:creationId xmlns:a16="http://schemas.microsoft.com/office/drawing/2014/main" id="{84BD16F0-E451-FD33-BACC-D331682214C7}"/>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1CAE405D-7122-4B89-BE35-EAE901728698}" type="slidenum">
              <a:rPr lang="en-US" altLang="en-US" sz="1200">
                <a:latin typeface="Times New Roman" panose="02020603050405020304" pitchFamily="18" charset="0"/>
              </a:rPr>
              <a:pPr/>
              <a:t>35</a:t>
            </a:fld>
            <a:endParaRPr lang="en-US" altLang="en-US" sz="1200">
              <a:latin typeface="Times New Roman" panose="02020603050405020304" pitchFamily="18" charset="0"/>
            </a:endParaRPr>
          </a:p>
        </p:txBody>
      </p:sp>
      <p:sp>
        <p:nvSpPr>
          <p:cNvPr id="74755" name="Rectangle 2">
            <a:extLst>
              <a:ext uri="{FF2B5EF4-FFF2-40B4-BE49-F238E27FC236}">
                <a16:creationId xmlns:a16="http://schemas.microsoft.com/office/drawing/2014/main" id="{06D7D50C-AE71-0A12-DB5A-179F674E66F3}"/>
              </a:ext>
            </a:extLst>
          </p:cNvPr>
          <p:cNvSpPr>
            <a:spLocks noChangeArrowheads="1" noTextEdit="1"/>
          </p:cNvSpPr>
          <p:nvPr>
            <p:ph type="sldImg"/>
          </p:nvPr>
        </p:nvSpPr>
        <p:spPr>
          <a:xfrm>
            <a:off x="917575" y="744538"/>
            <a:ext cx="4962525" cy="3722687"/>
          </a:xfrm>
          <a:ln/>
        </p:spPr>
      </p:sp>
      <p:sp>
        <p:nvSpPr>
          <p:cNvPr id="74756" name="Rectangle 3">
            <a:extLst>
              <a:ext uri="{FF2B5EF4-FFF2-40B4-BE49-F238E27FC236}">
                <a16:creationId xmlns:a16="http://schemas.microsoft.com/office/drawing/2014/main" id="{F3856C80-6090-A37C-6C04-6E9161B5FBA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US" altLang="en-US"/>
              <a:t>NFC= Near Field Communication, a wireless technology.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D5B07467-3D28-E351-F26C-5885D16A3B97}"/>
              </a:ext>
            </a:extLst>
          </p:cNvPr>
          <p:cNvSpPr>
            <a:spLocks noGrp="1" noRot="1" noChangeAspect="1" noChangeArrowheads="1" noTextEdit="1"/>
          </p:cNvSpPr>
          <p:nvPr>
            <p:ph type="sldImg"/>
          </p:nvPr>
        </p:nvSpPr>
        <p:spPr>
          <a:xfrm>
            <a:off x="917575" y="744538"/>
            <a:ext cx="4962525" cy="3722687"/>
          </a:xfrm>
          <a:ln/>
        </p:spPr>
      </p:sp>
      <p:sp>
        <p:nvSpPr>
          <p:cNvPr id="76803" name="Rectangle 3">
            <a:extLst>
              <a:ext uri="{FF2B5EF4-FFF2-40B4-BE49-F238E27FC236}">
                <a16:creationId xmlns:a16="http://schemas.microsoft.com/office/drawing/2014/main" id="{D6905BD0-A508-703D-CB5B-7CA0AFAE5F1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6A363A60-F41B-5F71-DF29-899382FD3DB1}"/>
              </a:ext>
            </a:extLst>
          </p:cNvPr>
          <p:cNvSpPr>
            <a:spLocks noGrp="1" noRot="1" noChangeAspect="1" noChangeArrowheads="1" noTextEdit="1"/>
          </p:cNvSpPr>
          <p:nvPr>
            <p:ph type="sldImg"/>
          </p:nvPr>
        </p:nvSpPr>
        <p:spPr>
          <a:xfrm>
            <a:off x="917575" y="744538"/>
            <a:ext cx="4962525" cy="3722687"/>
          </a:xfrm>
          <a:ln/>
        </p:spPr>
      </p:sp>
      <p:sp>
        <p:nvSpPr>
          <p:cNvPr id="78851" name="Rectangle 3">
            <a:extLst>
              <a:ext uri="{FF2B5EF4-FFF2-40B4-BE49-F238E27FC236}">
                <a16:creationId xmlns:a16="http://schemas.microsoft.com/office/drawing/2014/main" id="{12E288C7-5E9A-CDCE-01EC-3DC58A20B43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EEB70EBD-6653-C964-A8C2-FD8241857E74}"/>
              </a:ext>
            </a:extLst>
          </p:cNvPr>
          <p:cNvSpPr>
            <a:spLocks noGrp="1" noRot="1" noChangeAspect="1" noChangeArrowheads="1" noTextEdit="1"/>
          </p:cNvSpPr>
          <p:nvPr>
            <p:ph type="sldImg"/>
          </p:nvPr>
        </p:nvSpPr>
        <p:spPr>
          <a:xfrm>
            <a:off x="917575" y="744538"/>
            <a:ext cx="4962525" cy="3722687"/>
          </a:xfrm>
          <a:ln/>
        </p:spPr>
      </p:sp>
      <p:sp>
        <p:nvSpPr>
          <p:cNvPr id="80899" name="Rectangle 3">
            <a:extLst>
              <a:ext uri="{FF2B5EF4-FFF2-40B4-BE49-F238E27FC236}">
                <a16:creationId xmlns:a16="http://schemas.microsoft.com/office/drawing/2014/main" id="{8BF0ACF5-9616-4238-FF7E-5F3C7EE92C1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D29A57C7-65B4-B124-3721-2D298488C1AB}"/>
              </a:ext>
            </a:extLst>
          </p:cNvPr>
          <p:cNvSpPr>
            <a:spLocks noGrp="1" noRot="1" noChangeAspect="1" noChangeArrowheads="1" noTextEdit="1"/>
          </p:cNvSpPr>
          <p:nvPr>
            <p:ph type="sldImg"/>
          </p:nvPr>
        </p:nvSpPr>
        <p:spPr>
          <a:xfrm>
            <a:off x="917575" y="744538"/>
            <a:ext cx="4962525" cy="3722687"/>
          </a:xfrm>
          <a:ln/>
        </p:spPr>
      </p:sp>
      <p:sp>
        <p:nvSpPr>
          <p:cNvPr id="82947" name="Rectangle 3">
            <a:extLst>
              <a:ext uri="{FF2B5EF4-FFF2-40B4-BE49-F238E27FC236}">
                <a16:creationId xmlns:a16="http://schemas.microsoft.com/office/drawing/2014/main" id="{27F0E676-865A-1211-F4DF-B2F20F7BC74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41061E4F-A03D-A3E6-D36D-5AAB6C3BED3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03C5E295-2AAF-4B8B-B7B9-2DE7D37EA13F}" type="slidenum">
              <a:rPr lang="en-US" altLang="en-US" sz="1200">
                <a:latin typeface="Times New Roman" panose="02020603050405020304" pitchFamily="18" charset="0"/>
              </a:rPr>
              <a:pPr/>
              <a:t>4</a:t>
            </a:fld>
            <a:endParaRPr lang="en-US" altLang="en-US" sz="1200">
              <a:latin typeface="Times New Roman" panose="02020603050405020304" pitchFamily="18" charset="0"/>
            </a:endParaRPr>
          </a:p>
        </p:txBody>
      </p:sp>
      <p:sp>
        <p:nvSpPr>
          <p:cNvPr id="11267" name="Rectangle 2">
            <a:extLst>
              <a:ext uri="{FF2B5EF4-FFF2-40B4-BE49-F238E27FC236}">
                <a16:creationId xmlns:a16="http://schemas.microsoft.com/office/drawing/2014/main" id="{3A55559F-C380-D1EE-E173-8388F44803A0}"/>
              </a:ext>
            </a:extLst>
          </p:cNvPr>
          <p:cNvSpPr>
            <a:spLocks noChangeArrowheads="1" noTextEdit="1"/>
          </p:cNvSpPr>
          <p:nvPr>
            <p:ph type="sldImg"/>
          </p:nvPr>
        </p:nvSpPr>
        <p:spPr>
          <a:xfrm>
            <a:off x="917575" y="744538"/>
            <a:ext cx="4962525" cy="3722687"/>
          </a:xfrm>
          <a:ln/>
        </p:spPr>
      </p:sp>
      <p:sp>
        <p:nvSpPr>
          <p:cNvPr id="11268" name="Rectangle 3">
            <a:extLst>
              <a:ext uri="{FF2B5EF4-FFF2-40B4-BE49-F238E27FC236}">
                <a16:creationId xmlns:a16="http://schemas.microsoft.com/office/drawing/2014/main" id="{EC049C49-4825-F64C-D712-4BBF2B6CFF90}"/>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7929398C-DF92-AB34-E846-81ED27322BA9}"/>
              </a:ext>
            </a:extLst>
          </p:cNvPr>
          <p:cNvSpPr>
            <a:spLocks noGrp="1" noRot="1" noChangeAspect="1" noChangeArrowheads="1" noTextEdit="1"/>
          </p:cNvSpPr>
          <p:nvPr>
            <p:ph type="sldImg"/>
          </p:nvPr>
        </p:nvSpPr>
        <p:spPr>
          <a:xfrm>
            <a:off x="917575" y="744538"/>
            <a:ext cx="4962525" cy="3722687"/>
          </a:xfrm>
          <a:ln/>
        </p:spPr>
      </p:sp>
      <p:sp>
        <p:nvSpPr>
          <p:cNvPr id="84995" name="Rectangle 3">
            <a:extLst>
              <a:ext uri="{FF2B5EF4-FFF2-40B4-BE49-F238E27FC236}">
                <a16:creationId xmlns:a16="http://schemas.microsoft.com/office/drawing/2014/main" id="{638D286B-3A0B-82F2-726E-6D9867586F5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0772A3B-CF03-768D-9553-F57EC774DAE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FC4A6667-E640-4CB8-A0BA-0CEA8296EF16}" type="slidenum">
              <a:rPr lang="en-US" altLang="en-US" sz="1200">
                <a:latin typeface="Times New Roman" panose="02020603050405020304" pitchFamily="18" charset="0"/>
              </a:rPr>
              <a:pPr/>
              <a:t>5</a:t>
            </a:fld>
            <a:endParaRPr lang="en-US" altLang="en-US" sz="1200">
              <a:latin typeface="Times New Roman" panose="02020603050405020304" pitchFamily="18" charset="0"/>
            </a:endParaRPr>
          </a:p>
        </p:txBody>
      </p:sp>
      <p:sp>
        <p:nvSpPr>
          <p:cNvPr id="13315" name="Rectangle 2">
            <a:extLst>
              <a:ext uri="{FF2B5EF4-FFF2-40B4-BE49-F238E27FC236}">
                <a16:creationId xmlns:a16="http://schemas.microsoft.com/office/drawing/2014/main" id="{842FEBE6-2FDF-424C-3BE2-EDDCA339A85E}"/>
              </a:ext>
            </a:extLst>
          </p:cNvPr>
          <p:cNvSpPr>
            <a:spLocks noChangeArrowheads="1" noTextEdit="1"/>
          </p:cNvSpPr>
          <p:nvPr>
            <p:ph type="sldImg"/>
          </p:nvPr>
        </p:nvSpPr>
        <p:spPr>
          <a:xfrm>
            <a:off x="917575" y="744538"/>
            <a:ext cx="4962525" cy="3722687"/>
          </a:xfrm>
          <a:ln/>
        </p:spPr>
      </p:sp>
      <p:sp>
        <p:nvSpPr>
          <p:cNvPr id="13316" name="Rectangle 3">
            <a:extLst>
              <a:ext uri="{FF2B5EF4-FFF2-40B4-BE49-F238E27FC236}">
                <a16:creationId xmlns:a16="http://schemas.microsoft.com/office/drawing/2014/main" id="{15B61D66-94A8-6E85-CD37-E5073F66B92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AC6DC76-7161-14EB-D433-2CE314C2031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CF9A83F6-6430-4782-9440-7E3AA3551317}" type="slidenum">
              <a:rPr lang="en-US" altLang="en-US" sz="1200">
                <a:latin typeface="Times New Roman" panose="02020603050405020304" pitchFamily="18" charset="0"/>
              </a:rPr>
              <a:pPr/>
              <a:t>6</a:t>
            </a:fld>
            <a:endParaRPr lang="en-US" altLang="en-US" sz="1200">
              <a:latin typeface="Times New Roman" panose="02020603050405020304" pitchFamily="18" charset="0"/>
            </a:endParaRPr>
          </a:p>
        </p:txBody>
      </p:sp>
      <p:sp>
        <p:nvSpPr>
          <p:cNvPr id="15363" name="Rectangle 2">
            <a:extLst>
              <a:ext uri="{FF2B5EF4-FFF2-40B4-BE49-F238E27FC236}">
                <a16:creationId xmlns:a16="http://schemas.microsoft.com/office/drawing/2014/main" id="{2FB0AB98-B220-0305-67BC-6BE5A4AE65CD}"/>
              </a:ext>
            </a:extLst>
          </p:cNvPr>
          <p:cNvSpPr>
            <a:spLocks noChangeArrowheads="1" noTextEdit="1"/>
          </p:cNvSpPr>
          <p:nvPr>
            <p:ph type="sldImg"/>
          </p:nvPr>
        </p:nvSpPr>
        <p:spPr>
          <a:xfrm>
            <a:off x="917575" y="744538"/>
            <a:ext cx="4962525" cy="3722687"/>
          </a:xfrm>
          <a:ln/>
        </p:spPr>
      </p:sp>
      <p:sp>
        <p:nvSpPr>
          <p:cNvPr id="15364" name="Rectangle 3">
            <a:extLst>
              <a:ext uri="{FF2B5EF4-FFF2-40B4-BE49-F238E27FC236}">
                <a16:creationId xmlns:a16="http://schemas.microsoft.com/office/drawing/2014/main" id="{FA919BDE-F825-9943-35D5-5B93F880987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9EB91C52-D3A8-E0FA-BC2F-57C7BC6F84B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19539472-0A6C-4920-9496-B0ACE9E7340F}" type="slidenum">
              <a:rPr lang="en-US" altLang="en-US" sz="1200">
                <a:latin typeface="Times New Roman" panose="02020603050405020304" pitchFamily="18" charset="0"/>
              </a:rPr>
              <a:pPr/>
              <a:t>7</a:t>
            </a:fld>
            <a:endParaRPr lang="en-US" altLang="en-US" sz="1200">
              <a:latin typeface="Times New Roman" panose="02020603050405020304" pitchFamily="18" charset="0"/>
            </a:endParaRPr>
          </a:p>
        </p:txBody>
      </p:sp>
      <p:sp>
        <p:nvSpPr>
          <p:cNvPr id="17411" name="Rectangle 2">
            <a:extLst>
              <a:ext uri="{FF2B5EF4-FFF2-40B4-BE49-F238E27FC236}">
                <a16:creationId xmlns:a16="http://schemas.microsoft.com/office/drawing/2014/main" id="{1D32AB38-167E-1FE2-B1C7-A31B57F1EBF7}"/>
              </a:ext>
            </a:extLst>
          </p:cNvPr>
          <p:cNvSpPr>
            <a:spLocks noChangeArrowheads="1" noTextEdit="1"/>
          </p:cNvSpPr>
          <p:nvPr>
            <p:ph type="sldImg"/>
          </p:nvPr>
        </p:nvSpPr>
        <p:spPr>
          <a:xfrm>
            <a:off x="917575" y="744538"/>
            <a:ext cx="4962525" cy="3722687"/>
          </a:xfrm>
          <a:ln/>
        </p:spPr>
      </p:sp>
      <p:sp>
        <p:nvSpPr>
          <p:cNvPr id="17412" name="Rectangle 3">
            <a:extLst>
              <a:ext uri="{FF2B5EF4-FFF2-40B4-BE49-F238E27FC236}">
                <a16:creationId xmlns:a16="http://schemas.microsoft.com/office/drawing/2014/main" id="{D11D96CE-9936-5A35-7B9E-6CCCEDA7126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E144245A-86CF-A5B7-1C76-EE7A7181573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384247D0-7B60-4397-BD57-A3EE6928BB84}" type="slidenum">
              <a:rPr lang="en-US" altLang="en-US" sz="1200">
                <a:latin typeface="Times New Roman" panose="02020603050405020304" pitchFamily="18" charset="0"/>
              </a:rPr>
              <a:pPr/>
              <a:t>8</a:t>
            </a:fld>
            <a:endParaRPr lang="en-US" altLang="en-US" sz="1200">
              <a:latin typeface="Times New Roman" panose="02020603050405020304" pitchFamily="18" charset="0"/>
            </a:endParaRPr>
          </a:p>
        </p:txBody>
      </p:sp>
      <p:sp>
        <p:nvSpPr>
          <p:cNvPr id="19459" name="Rectangle 2">
            <a:extLst>
              <a:ext uri="{FF2B5EF4-FFF2-40B4-BE49-F238E27FC236}">
                <a16:creationId xmlns:a16="http://schemas.microsoft.com/office/drawing/2014/main" id="{B8029889-BF9D-7A37-360F-F8932557FD6B}"/>
              </a:ext>
            </a:extLst>
          </p:cNvPr>
          <p:cNvSpPr>
            <a:spLocks noChangeArrowheads="1" noTextEdit="1"/>
          </p:cNvSpPr>
          <p:nvPr>
            <p:ph type="sldImg"/>
          </p:nvPr>
        </p:nvSpPr>
        <p:spPr>
          <a:xfrm>
            <a:off x="917575" y="744538"/>
            <a:ext cx="4962525" cy="3722687"/>
          </a:xfrm>
          <a:ln/>
        </p:spPr>
      </p:sp>
      <p:sp>
        <p:nvSpPr>
          <p:cNvPr id="19460" name="Rectangle 3">
            <a:extLst>
              <a:ext uri="{FF2B5EF4-FFF2-40B4-BE49-F238E27FC236}">
                <a16:creationId xmlns:a16="http://schemas.microsoft.com/office/drawing/2014/main" id="{00F41CB2-E4A8-C6B4-3E0D-F7AF6719E2A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C6D475AE-86F1-7394-92D5-E3152B6E40A7}"/>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fld id="{899C9106-48A3-4D02-844E-2C42CC3901F2}" type="slidenum">
              <a:rPr lang="en-US" altLang="en-US" sz="1200">
                <a:latin typeface="Times New Roman" panose="02020603050405020304" pitchFamily="18" charset="0"/>
              </a:rPr>
              <a:pPr/>
              <a:t>9</a:t>
            </a:fld>
            <a:endParaRPr lang="en-US" altLang="en-US" sz="1200">
              <a:latin typeface="Times New Roman" panose="02020603050405020304" pitchFamily="18" charset="0"/>
            </a:endParaRPr>
          </a:p>
        </p:txBody>
      </p:sp>
      <p:sp>
        <p:nvSpPr>
          <p:cNvPr id="21507" name="Rectangle 2">
            <a:extLst>
              <a:ext uri="{FF2B5EF4-FFF2-40B4-BE49-F238E27FC236}">
                <a16:creationId xmlns:a16="http://schemas.microsoft.com/office/drawing/2014/main" id="{9A3CCDB7-9380-E6DA-1C80-721BC6D666E4}"/>
              </a:ext>
            </a:extLst>
          </p:cNvPr>
          <p:cNvSpPr>
            <a:spLocks noChangeArrowheads="1" noTextEdit="1"/>
          </p:cNvSpPr>
          <p:nvPr>
            <p:ph type="sldImg"/>
          </p:nvPr>
        </p:nvSpPr>
        <p:spPr>
          <a:xfrm>
            <a:off x="917575" y="744538"/>
            <a:ext cx="4962525" cy="3722687"/>
          </a:xfrm>
          <a:ln/>
        </p:spPr>
      </p:sp>
      <p:sp>
        <p:nvSpPr>
          <p:cNvPr id="21508" name="Rectangle 3">
            <a:extLst>
              <a:ext uri="{FF2B5EF4-FFF2-40B4-BE49-F238E27FC236}">
                <a16:creationId xmlns:a16="http://schemas.microsoft.com/office/drawing/2014/main" id="{FEC4F31D-8913-E6C4-2FF5-ED0D611C0F3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88500040"/>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1842086"/>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28267793"/>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02656277"/>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4082811448"/>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8053236"/>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68238498"/>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931071510"/>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697349"/>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21364567"/>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718887045"/>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1026" name="Picture 35" descr="main">
            <a:extLst>
              <a:ext uri="{FF2B5EF4-FFF2-40B4-BE49-F238E27FC236}">
                <a16:creationId xmlns:a16="http://schemas.microsoft.com/office/drawing/2014/main" id="{0E76A2DF-6EFA-1893-EAC1-B64A54191F5A}"/>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2">
            <a:extLst>
              <a:ext uri="{FF2B5EF4-FFF2-40B4-BE49-F238E27FC236}">
                <a16:creationId xmlns:a16="http://schemas.microsoft.com/office/drawing/2014/main" id="{84636ADA-172E-60CD-C164-1ACAF0027300}"/>
              </a:ext>
            </a:extLst>
          </p:cNvPr>
          <p:cNvSpPr>
            <a:spLocks noChangeArrowheads="1"/>
          </p:cNvSpPr>
          <p:nvPr userDrawn="1"/>
        </p:nvSpPr>
        <p:spPr bwMode="auto">
          <a:xfrm>
            <a:off x="0" y="6477000"/>
            <a:ext cx="9144000" cy="381000"/>
          </a:xfrm>
          <a:prstGeom prst="rect">
            <a:avLst/>
          </a:prstGeom>
          <a:solidFill>
            <a:srgbClr val="9F0F10"/>
          </a:solidFill>
          <a:ln w="9525">
            <a:solidFill>
              <a:schemeClr val="tx1"/>
            </a:solidFill>
            <a:miter lim="800000"/>
            <a:headEnd/>
            <a:tailEnd/>
          </a:ln>
          <a:effec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p>
        </p:txBody>
      </p:sp>
      <p:sp>
        <p:nvSpPr>
          <p:cNvPr id="1028" name="Text Box 36">
            <a:extLst>
              <a:ext uri="{FF2B5EF4-FFF2-40B4-BE49-F238E27FC236}">
                <a16:creationId xmlns:a16="http://schemas.microsoft.com/office/drawing/2014/main" id="{4E6E1292-E18E-43AD-FF5D-D62B35085841}"/>
              </a:ext>
            </a:extLst>
          </p:cNvPr>
          <p:cNvSpPr txBox="1">
            <a:spLocks noChangeArrowheads="1"/>
          </p:cNvSpPr>
          <p:nvPr userDrawn="1"/>
        </p:nvSpPr>
        <p:spPr bwMode="auto">
          <a:xfrm>
            <a:off x="0" y="6508750"/>
            <a:ext cx="695325" cy="338138"/>
          </a:xfrm>
          <a:prstGeom prst="rect">
            <a:avLst/>
          </a:prstGeom>
          <a:noFill/>
          <a:ln>
            <a:noFill/>
          </a:ln>
          <a:effec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spcBef>
                <a:spcPct val="50000"/>
              </a:spcBef>
              <a:defRPr/>
            </a:pPr>
            <a:fld id="{4CAA228A-0F44-4CD9-9105-5A5F59D20539}" type="slidenum">
              <a:rPr lang="en-US" altLang="en-US" sz="1600" b="1" smtClean="0">
                <a:solidFill>
                  <a:srgbClr val="FFFFFF"/>
                </a:solidFill>
              </a:rPr>
              <a:pPr>
                <a:spcBef>
                  <a:spcPct val="50000"/>
                </a:spcBef>
                <a:defRPr/>
              </a:pPr>
              <a:t>‹#›</a:t>
            </a:fld>
            <a:endParaRPr lang="en-US" altLang="en-US" sz="1600" b="1">
              <a:solidFill>
                <a:srgbClr val="FFFFFF"/>
              </a:solidFill>
            </a:endParaRPr>
          </a:p>
        </p:txBody>
      </p:sp>
      <p:sp>
        <p:nvSpPr>
          <p:cNvPr id="1029" name="Text Box 39">
            <a:extLst>
              <a:ext uri="{FF2B5EF4-FFF2-40B4-BE49-F238E27FC236}">
                <a16:creationId xmlns:a16="http://schemas.microsoft.com/office/drawing/2014/main" id="{AA50B56D-3EC0-8302-61EA-0ED96C9D7767}"/>
              </a:ext>
            </a:extLst>
          </p:cNvPr>
          <p:cNvSpPr txBox="1">
            <a:spLocks noChangeArrowheads="1"/>
          </p:cNvSpPr>
          <p:nvPr userDrawn="1"/>
        </p:nvSpPr>
        <p:spPr bwMode="auto">
          <a:xfrm>
            <a:off x="1752600" y="990600"/>
            <a:ext cx="6019800" cy="457200"/>
          </a:xfrm>
          <a:prstGeom prst="rect">
            <a:avLst/>
          </a:prstGeom>
          <a:noFill/>
          <a:ln>
            <a:noFill/>
          </a:ln>
          <a:effec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babycenter.com/"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www.rightstart.com/"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tripadvisor.com/Tourism-g294217-Hong_Kong-Vacations.html"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ariba.com/"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a:extLst>
              <a:ext uri="{FF2B5EF4-FFF2-40B4-BE49-F238E27FC236}">
                <a16:creationId xmlns:a16="http://schemas.microsoft.com/office/drawing/2014/main" id="{B4145624-B36C-1C2E-CC0F-087CE82BFACE}"/>
              </a:ext>
            </a:extLst>
          </p:cNvPr>
          <p:cNvSpPr txBox="1">
            <a:spLocks noChangeArrowheads="1"/>
          </p:cNvSpPr>
          <p:nvPr/>
        </p:nvSpPr>
        <p:spPr bwMode="auto">
          <a:xfrm>
            <a:off x="2057400" y="496888"/>
            <a:ext cx="5943600" cy="461962"/>
          </a:xfrm>
          <a:prstGeom prst="rect">
            <a:avLst/>
          </a:prstGeom>
          <a:noFill/>
          <a:ln>
            <a:noFill/>
          </a:ln>
          <a:effectLst/>
        </p:spPr>
        <p:txBody>
          <a:bodyPr>
            <a:spAutoFit/>
          </a:bodyPr>
          <a:lstStyle/>
          <a:p>
            <a:pPr algn="ctr">
              <a:defRPr/>
            </a:pPr>
            <a:r>
              <a:rPr lang="en-US" b="1">
                <a:effectLst>
                  <a:outerShdw blurRad="38100" dist="38100" dir="2700000" algn="tl">
                    <a:srgbClr val="C0C0C0"/>
                  </a:outerShdw>
                </a:effectLst>
                <a:latin typeface="Candara" panose="020E0502030303020204" pitchFamily="34" charset="0"/>
              </a:rPr>
              <a:t>MIS </a:t>
            </a:r>
            <a:r>
              <a:rPr lang="en-US" b="1" dirty="0">
                <a:effectLst>
                  <a:outerShdw blurRad="38100" dist="38100" dir="2700000" algn="tl">
                    <a:srgbClr val="C0C0C0"/>
                  </a:outerShdw>
                </a:effectLst>
                <a:latin typeface="Candara" panose="020E0502030303020204" pitchFamily="34" charset="0"/>
              </a:rPr>
              <a:t>107: Information Systems &amp; Computing</a:t>
            </a:r>
            <a:endParaRPr lang="en-US" sz="1050" b="1" dirty="0">
              <a:solidFill>
                <a:srgbClr val="9F0F10"/>
              </a:solidFill>
              <a:effectLst>
                <a:outerShdw blurRad="38100" dist="38100" dir="2700000" algn="tl">
                  <a:srgbClr val="C0C0C0"/>
                </a:outerShdw>
              </a:effectLst>
              <a:latin typeface="Candara" panose="020E0502030303020204" pitchFamily="34" charset="0"/>
            </a:endParaRPr>
          </a:p>
        </p:txBody>
      </p:sp>
      <p:sp>
        <p:nvSpPr>
          <p:cNvPr id="2052" name="Text Box 4">
            <a:extLst>
              <a:ext uri="{FF2B5EF4-FFF2-40B4-BE49-F238E27FC236}">
                <a16:creationId xmlns:a16="http://schemas.microsoft.com/office/drawing/2014/main" id="{7D37409F-5595-91C5-D2A6-CC21BC7EBFEF}"/>
              </a:ext>
            </a:extLst>
          </p:cNvPr>
          <p:cNvSpPr txBox="1">
            <a:spLocks noChangeArrowheads="1"/>
          </p:cNvSpPr>
          <p:nvPr/>
        </p:nvSpPr>
        <p:spPr bwMode="auto">
          <a:xfrm>
            <a:off x="1524000" y="2851150"/>
            <a:ext cx="6248400" cy="2032000"/>
          </a:xfrm>
          <a:prstGeom prst="rect">
            <a:avLst/>
          </a:prstGeom>
          <a:noFill/>
          <a:ln>
            <a:noFill/>
          </a:ln>
          <a:effectLst>
            <a:outerShdw dist="35921" dir="2700000" algn="ctr" rotWithShape="0">
              <a:schemeClr val="bg2"/>
            </a:outerShdw>
          </a:effectLst>
        </p:spPr>
        <p:txBody>
          <a:bodyPr>
            <a:spAutoFit/>
          </a:bodyPr>
          <a:lstStyle/>
          <a:p>
            <a:pPr algn="ctr">
              <a:spcBef>
                <a:spcPct val="50000"/>
              </a:spcBef>
              <a:defRPr/>
            </a:pPr>
            <a:r>
              <a:rPr lang="en-US" sz="3600" b="1" dirty="0">
                <a:effectLst>
                  <a:outerShdw blurRad="38100" dist="38100" dir="2700000" algn="tl">
                    <a:srgbClr val="C0C0C0"/>
                  </a:outerShdw>
                </a:effectLst>
                <a:latin typeface="Candara" panose="020E0502030303020204" pitchFamily="34" charset="0"/>
                <a:cs typeface="Times New Roman" panose="02020603050405020304" pitchFamily="18" charset="0"/>
              </a:rPr>
              <a:t>Lecture 7</a:t>
            </a:r>
          </a:p>
          <a:p>
            <a:pPr algn="ctr">
              <a:spcBef>
                <a:spcPct val="50000"/>
              </a:spcBef>
              <a:defRPr/>
            </a:pPr>
            <a:r>
              <a:rPr lang="en-US" sz="3600" b="1" dirty="0">
                <a:effectLst>
                  <a:outerShdw blurRad="38100" dist="38100" dir="2700000" algn="tl">
                    <a:srgbClr val="C0C0C0"/>
                  </a:outerShdw>
                </a:effectLst>
                <a:latin typeface="Candara" panose="020E0502030303020204" pitchFamily="34" charset="0"/>
                <a:cs typeface="Times New Roman" panose="02020603050405020304" pitchFamily="18" charset="0"/>
              </a:rPr>
              <a:t>E-Commerce: Digital Markets, Digital Goods</a:t>
            </a:r>
            <a:endParaRPr lang="en-US" sz="3600" b="1" dirty="0">
              <a:effectLst>
                <a:outerShdw blurRad="38100" dist="38100" dir="2700000" algn="tl">
                  <a:srgbClr val="C0C0C0"/>
                </a:outerShdw>
              </a:effectLst>
              <a:latin typeface="Candara" panose="020E0502030303020204" pitchFamily="34" charset="0"/>
            </a:endParaRPr>
          </a:p>
        </p:txBody>
      </p:sp>
      <p:grpSp>
        <p:nvGrpSpPr>
          <p:cNvPr id="4100" name="Group 12">
            <a:extLst>
              <a:ext uri="{FF2B5EF4-FFF2-40B4-BE49-F238E27FC236}">
                <a16:creationId xmlns:a16="http://schemas.microsoft.com/office/drawing/2014/main" id="{42EADF31-6D26-6F22-57BF-F0C93263987F}"/>
              </a:ext>
            </a:extLst>
          </p:cNvPr>
          <p:cNvGrpSpPr>
            <a:grpSpLocks/>
          </p:cNvGrpSpPr>
          <p:nvPr/>
        </p:nvGrpSpPr>
        <p:grpSpPr bwMode="auto">
          <a:xfrm>
            <a:off x="1676400" y="1905000"/>
            <a:ext cx="5867400" cy="0"/>
            <a:chOff x="768" y="3408"/>
            <a:chExt cx="3696" cy="0"/>
          </a:xfrm>
        </p:grpSpPr>
        <p:sp>
          <p:nvSpPr>
            <p:cNvPr id="4101" name="Line 8">
              <a:extLst>
                <a:ext uri="{FF2B5EF4-FFF2-40B4-BE49-F238E27FC236}">
                  <a16:creationId xmlns:a16="http://schemas.microsoft.com/office/drawing/2014/main" id="{9B035074-4AC4-3F2A-FC0F-D7DCABFEDEA2}"/>
                </a:ext>
              </a:extLst>
            </p:cNvPr>
            <p:cNvSpPr>
              <a:spLocks noChangeShapeType="1"/>
            </p:cNvSpPr>
            <p:nvPr/>
          </p:nvSpPr>
          <p:spPr bwMode="auto">
            <a:xfrm>
              <a:off x="768" y="3408"/>
              <a:ext cx="816" cy="0"/>
            </a:xfrm>
            <a:prstGeom prst="line">
              <a:avLst/>
            </a:prstGeom>
            <a:noFill/>
            <a:ln w="127000">
              <a:solidFill>
                <a:srgbClr val="9F0F1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2" name="Line 9">
              <a:extLst>
                <a:ext uri="{FF2B5EF4-FFF2-40B4-BE49-F238E27FC236}">
                  <a16:creationId xmlns:a16="http://schemas.microsoft.com/office/drawing/2014/main" id="{7B14785B-880B-2802-C7A5-E58E160DCE54}"/>
                </a:ext>
              </a:extLst>
            </p:cNvPr>
            <p:cNvSpPr>
              <a:spLocks noChangeShapeType="1"/>
            </p:cNvSpPr>
            <p:nvPr/>
          </p:nvSpPr>
          <p:spPr bwMode="auto">
            <a:xfrm>
              <a:off x="1728" y="3408"/>
              <a:ext cx="816" cy="0"/>
            </a:xfrm>
            <a:prstGeom prst="line">
              <a:avLst/>
            </a:prstGeom>
            <a:noFill/>
            <a:ln w="1270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3" name="Line 10">
              <a:extLst>
                <a:ext uri="{FF2B5EF4-FFF2-40B4-BE49-F238E27FC236}">
                  <a16:creationId xmlns:a16="http://schemas.microsoft.com/office/drawing/2014/main" id="{0E6A4E02-D036-DAE4-99EA-36AC580403CE}"/>
                </a:ext>
              </a:extLst>
            </p:cNvPr>
            <p:cNvSpPr>
              <a:spLocks noChangeShapeType="1"/>
            </p:cNvSpPr>
            <p:nvPr/>
          </p:nvSpPr>
          <p:spPr bwMode="auto">
            <a:xfrm>
              <a:off x="2688" y="3408"/>
              <a:ext cx="816" cy="0"/>
            </a:xfrm>
            <a:prstGeom prst="line">
              <a:avLst/>
            </a:prstGeom>
            <a:noFill/>
            <a:ln w="1270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4" name="Line 11">
              <a:extLst>
                <a:ext uri="{FF2B5EF4-FFF2-40B4-BE49-F238E27FC236}">
                  <a16:creationId xmlns:a16="http://schemas.microsoft.com/office/drawing/2014/main" id="{DBCC360F-B778-F49E-C5B8-43E4EAE86A65}"/>
                </a:ext>
              </a:extLst>
            </p:cNvPr>
            <p:cNvSpPr>
              <a:spLocks noChangeShapeType="1"/>
            </p:cNvSpPr>
            <p:nvPr/>
          </p:nvSpPr>
          <p:spPr bwMode="auto">
            <a:xfrm>
              <a:off x="3648" y="3408"/>
              <a:ext cx="816" cy="0"/>
            </a:xfrm>
            <a:prstGeom prst="line">
              <a:avLst/>
            </a:prstGeom>
            <a:noFill/>
            <a:ln w="1270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a:extLst>
              <a:ext uri="{FF2B5EF4-FFF2-40B4-BE49-F238E27FC236}">
                <a16:creationId xmlns:a16="http://schemas.microsoft.com/office/drawing/2014/main" id="{D511C9B4-B346-B0EE-2967-480938C1E098}"/>
              </a:ext>
            </a:extLst>
          </p:cNvPr>
          <p:cNvSpPr txBox="1">
            <a:spLocks noChangeArrowheads="1"/>
          </p:cNvSpPr>
          <p:nvPr/>
        </p:nvSpPr>
        <p:spPr bwMode="auto">
          <a:xfrm>
            <a:off x="463550" y="5608638"/>
            <a:ext cx="8147050"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a:latin typeface="Candara" panose="020E0502030303020204" pitchFamily="34" charset="0"/>
              </a:rPr>
              <a:t>The typical distribution channel has several intermediary layers, each of which adds to the final cost of a product, such as a sweater. Removing layers lowers the final cost to the consumer.</a:t>
            </a:r>
          </a:p>
        </p:txBody>
      </p:sp>
      <p:sp>
        <p:nvSpPr>
          <p:cNvPr id="148485" name="Text Box 5">
            <a:extLst>
              <a:ext uri="{FF2B5EF4-FFF2-40B4-BE49-F238E27FC236}">
                <a16:creationId xmlns:a16="http://schemas.microsoft.com/office/drawing/2014/main" id="{047EB4D7-2622-7B7B-958B-31EE9BC54D9E}"/>
              </a:ext>
            </a:extLst>
          </p:cNvPr>
          <p:cNvSpPr txBox="1">
            <a:spLocks noChangeArrowheads="1"/>
          </p:cNvSpPr>
          <p:nvPr/>
        </p:nvSpPr>
        <p:spPr bwMode="auto">
          <a:xfrm>
            <a:off x="1600200" y="1066800"/>
            <a:ext cx="6553200" cy="400050"/>
          </a:xfrm>
          <a:prstGeom prst="rect">
            <a:avLst/>
          </a:prstGeom>
          <a:noFill/>
          <a:ln>
            <a:noFill/>
          </a:ln>
          <a:effectLst/>
        </p:spPr>
        <p:txBody>
          <a:bodyPr>
            <a:spAutoFit/>
          </a:bodyPr>
          <a:lstStyle/>
          <a:p>
            <a:pPr algn="ctr" eaLnBrk="1" hangingPunct="1">
              <a:defRPr/>
            </a:pPr>
            <a:r>
              <a:rPr lang="en-US" sz="2000" b="1" dirty="0">
                <a:effectLst>
                  <a:outerShdw blurRad="38100" dist="38100" dir="2700000" algn="tl">
                    <a:srgbClr val="C0C0C0"/>
                  </a:outerShdw>
                </a:effectLst>
                <a:latin typeface="Candara" panose="020E0502030303020204" pitchFamily="34" charset="0"/>
                <a:cs typeface="Times New Roman" panose="02020603050405020304" pitchFamily="18" charset="0"/>
              </a:rPr>
              <a:t>The Benefits of Disintermediation to the Consumer</a:t>
            </a:r>
          </a:p>
        </p:txBody>
      </p:sp>
      <p:sp>
        <p:nvSpPr>
          <p:cNvPr id="148486" name="Rectangle 6">
            <a:extLst>
              <a:ext uri="{FF2B5EF4-FFF2-40B4-BE49-F238E27FC236}">
                <a16:creationId xmlns:a16="http://schemas.microsoft.com/office/drawing/2014/main" id="{B19392F4-8064-231D-8928-A9A568590D15}"/>
              </a:ext>
            </a:extLst>
          </p:cNvPr>
          <p:cNvSpPr>
            <a:spLocks noChangeArrowheads="1"/>
          </p:cNvSpPr>
          <p:nvPr/>
        </p:nvSpPr>
        <p:spPr bwMode="auto">
          <a:xfrm>
            <a:off x="1447800" y="200025"/>
            <a:ext cx="73914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graphicFrame>
        <p:nvGraphicFramePr>
          <p:cNvPr id="22533" name="Object 8">
            <a:extLst>
              <a:ext uri="{FF2B5EF4-FFF2-40B4-BE49-F238E27FC236}">
                <a16:creationId xmlns:a16="http://schemas.microsoft.com/office/drawing/2014/main" id="{D87A53C4-B585-6B1B-242C-832C7E8090F1}"/>
              </a:ext>
            </a:extLst>
          </p:cNvPr>
          <p:cNvGraphicFramePr>
            <a:graphicFrameLocks noChangeAspect="1"/>
          </p:cNvGraphicFramePr>
          <p:nvPr/>
        </p:nvGraphicFramePr>
        <p:xfrm>
          <a:off x="463550" y="1676400"/>
          <a:ext cx="8147050" cy="3810000"/>
        </p:xfrm>
        <a:graphic>
          <a:graphicData uri="http://schemas.openxmlformats.org/presentationml/2006/ole">
            <mc:AlternateContent xmlns:mc="http://schemas.openxmlformats.org/markup-compatibility/2006">
              <mc:Choice xmlns:v="urn:schemas-microsoft-com:vml" Requires="v">
                <p:oleObj name="Image" r:id="rId3" imgW="8000000" imgH="3885714" progId="Photoshop.Image.7">
                  <p:embed/>
                </p:oleObj>
              </mc:Choice>
              <mc:Fallback>
                <p:oleObj name="Image" r:id="rId3" imgW="8000000" imgH="3885714" progId="Photoshop.Image.7">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550" y="1676400"/>
                        <a:ext cx="814705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a:extLst>
              <a:ext uri="{FF2B5EF4-FFF2-40B4-BE49-F238E27FC236}">
                <a16:creationId xmlns:a16="http://schemas.microsoft.com/office/drawing/2014/main" id="{4B4C1281-6AA5-5CCA-76C5-253638779DC0}"/>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Key Concepts in E-commerce: Digital Goods</a:t>
            </a:r>
          </a:p>
        </p:txBody>
      </p:sp>
      <p:sp>
        <p:nvSpPr>
          <p:cNvPr id="183299" name="Rectangle 3">
            <a:extLst>
              <a:ext uri="{FF2B5EF4-FFF2-40B4-BE49-F238E27FC236}">
                <a16:creationId xmlns:a16="http://schemas.microsoft.com/office/drawing/2014/main" id="{E1872FAD-8292-A438-DBF8-7D84EC8385C7}"/>
              </a:ext>
            </a:extLst>
          </p:cNvPr>
          <p:cNvSpPr>
            <a:spLocks noChangeArrowheads="1"/>
          </p:cNvSpPr>
          <p:nvPr/>
        </p:nvSpPr>
        <p:spPr bwMode="auto">
          <a:xfrm>
            <a:off x="457200" y="1827213"/>
            <a:ext cx="8153400" cy="4419600"/>
          </a:xfrm>
          <a:prstGeom prst="rect">
            <a:avLst/>
          </a:prstGeom>
          <a:noFill/>
          <a:ln>
            <a:noFill/>
          </a:ln>
          <a:effec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085850" indent="-228600">
              <a:defRPr sz="2400">
                <a:solidFill>
                  <a:schemeClr val="tx1"/>
                </a:solidFill>
                <a:latin typeface="Times New Roman" panose="02020603050405020304" pitchFamily="18" charset="0"/>
              </a:defRPr>
            </a:lvl3pPr>
            <a:lvl4pPr marL="1428750" indent="-228600">
              <a:defRPr sz="2400">
                <a:solidFill>
                  <a:schemeClr val="tx1"/>
                </a:solidFill>
                <a:latin typeface="Times New Roman" panose="02020603050405020304" pitchFamily="18" charset="0"/>
              </a:defRPr>
            </a:lvl4pPr>
            <a:lvl5pPr marL="1771650" indent="-228600">
              <a:defRPr sz="2400">
                <a:solidFill>
                  <a:schemeClr val="tx1"/>
                </a:solidFill>
                <a:latin typeface="Times New Roman" panose="02020603050405020304" pitchFamily="18" charset="0"/>
              </a:defRPr>
            </a:lvl5pPr>
            <a:lvl6pPr marL="2228850" indent="-228600" fontAlgn="base">
              <a:spcBef>
                <a:spcPct val="0"/>
              </a:spcBef>
              <a:spcAft>
                <a:spcPct val="0"/>
              </a:spcAft>
              <a:defRPr sz="2400">
                <a:solidFill>
                  <a:schemeClr val="tx1"/>
                </a:solidFill>
                <a:latin typeface="Times New Roman" panose="02020603050405020304" pitchFamily="18" charset="0"/>
              </a:defRPr>
            </a:lvl6pPr>
            <a:lvl7pPr marL="2686050" indent="-228600" fontAlgn="base">
              <a:spcBef>
                <a:spcPct val="0"/>
              </a:spcBef>
              <a:spcAft>
                <a:spcPct val="0"/>
              </a:spcAft>
              <a:defRPr sz="2400">
                <a:solidFill>
                  <a:schemeClr val="tx1"/>
                </a:solidFill>
                <a:latin typeface="Times New Roman" panose="02020603050405020304" pitchFamily="18" charset="0"/>
              </a:defRPr>
            </a:lvl7pPr>
            <a:lvl8pPr marL="3143250" indent="-228600" fontAlgn="base">
              <a:spcBef>
                <a:spcPct val="0"/>
              </a:spcBef>
              <a:spcAft>
                <a:spcPct val="0"/>
              </a:spcAft>
              <a:defRPr sz="2400">
                <a:solidFill>
                  <a:schemeClr val="tx1"/>
                </a:solidFill>
                <a:latin typeface="Times New Roman" panose="02020603050405020304" pitchFamily="18" charset="0"/>
              </a:defRPr>
            </a:lvl8pPr>
            <a:lvl9pPr marL="3600450" indent="-228600" fontAlgn="base">
              <a:spcBef>
                <a:spcPct val="0"/>
              </a:spcBef>
              <a:spcAft>
                <a:spcPct val="0"/>
              </a:spcAft>
              <a:defRPr sz="2400">
                <a:solidFill>
                  <a:schemeClr val="tx1"/>
                </a:solidFill>
                <a:latin typeface="Times New Roman" panose="02020603050405020304" pitchFamily="18" charset="0"/>
              </a:defRPr>
            </a:lvl9pPr>
          </a:lstStyle>
          <a:p>
            <a:pPr eaLnBrk="1" hangingPunct="1">
              <a:spcAft>
                <a:spcPct val="45000"/>
              </a:spcAft>
              <a:buFontTx/>
              <a:buChar char="•"/>
              <a:defRPr/>
            </a:pPr>
            <a:r>
              <a:rPr lang="en-US" sz="2000" dirty="0">
                <a:latin typeface="Candara" panose="020E0502030303020204" pitchFamily="34" charset="0"/>
              </a:rPr>
              <a:t>Goods that can be delivered over network</a:t>
            </a:r>
          </a:p>
          <a:p>
            <a:pPr lvl="1" eaLnBrk="1" hangingPunct="1">
              <a:spcAft>
                <a:spcPct val="45000"/>
              </a:spcAft>
              <a:buFont typeface="Wingdings" panose="05000000000000000000" pitchFamily="2" charset="2"/>
              <a:buChar char="ü"/>
              <a:defRPr/>
            </a:pPr>
            <a:r>
              <a:rPr lang="en-US" sz="1800" dirty="0">
                <a:latin typeface="Candara" panose="020E0502030303020204" pitchFamily="34" charset="0"/>
              </a:rPr>
              <a:t>e.g. Music tracks, video, e-books, software</a:t>
            </a:r>
          </a:p>
          <a:p>
            <a:pPr eaLnBrk="1" hangingPunct="1">
              <a:spcAft>
                <a:spcPct val="45000"/>
              </a:spcAft>
              <a:buFontTx/>
              <a:buChar char="•"/>
              <a:defRPr/>
            </a:pPr>
            <a:r>
              <a:rPr lang="en-US" sz="2000" dirty="0">
                <a:latin typeface="Candara" panose="020E0502030303020204" pitchFamily="34" charset="0"/>
              </a:rPr>
              <a:t>Cost for producing first unit is nearly total cost of product </a:t>
            </a:r>
          </a:p>
          <a:p>
            <a:pPr marL="800100" lvl="1" indent="-342900" eaLnBrk="1" hangingPunct="1">
              <a:spcAft>
                <a:spcPct val="45000"/>
              </a:spcAft>
              <a:buFont typeface="Wingdings" panose="05000000000000000000" pitchFamily="2" charset="2"/>
              <a:buChar char="ü"/>
              <a:defRPr/>
            </a:pPr>
            <a:r>
              <a:rPr lang="en-US" sz="1800" dirty="0">
                <a:latin typeface="Candara" panose="020E0502030303020204" pitchFamily="34" charset="0"/>
              </a:rPr>
              <a:t>Cost for producing additional units very low</a:t>
            </a:r>
          </a:p>
          <a:p>
            <a:pPr eaLnBrk="1" hangingPunct="1">
              <a:spcAft>
                <a:spcPct val="45000"/>
              </a:spcAft>
              <a:buFontTx/>
              <a:buChar char="•"/>
              <a:defRPr/>
            </a:pPr>
            <a:r>
              <a:rPr lang="en-US" sz="2000" dirty="0">
                <a:latin typeface="Candara" panose="020E0502030303020204" pitchFamily="34" charset="0"/>
              </a:rPr>
              <a:t>Impact of Internet on market for digital goods is revolutionary</a:t>
            </a:r>
          </a:p>
          <a:p>
            <a:pPr marL="800100" lvl="1" indent="-342900" eaLnBrk="1" hangingPunct="1">
              <a:spcAft>
                <a:spcPct val="45000"/>
              </a:spcAft>
              <a:buFont typeface="Wingdings" panose="05000000000000000000" pitchFamily="2" charset="2"/>
              <a:buChar char="ü"/>
              <a:defRPr/>
            </a:pPr>
            <a:r>
              <a:rPr lang="en-US" sz="1800" dirty="0">
                <a:latin typeface="Candara" panose="020E0502030303020204" pitchFamily="34" charset="0"/>
              </a:rPr>
              <a:t>Video rental services</a:t>
            </a:r>
          </a:p>
          <a:p>
            <a:pPr marL="800100" lvl="1" indent="-342900" eaLnBrk="1" hangingPunct="1">
              <a:spcAft>
                <a:spcPct val="45000"/>
              </a:spcAft>
              <a:buFont typeface="Wingdings" panose="05000000000000000000" pitchFamily="2" charset="2"/>
              <a:buChar char="ü"/>
              <a:defRPr/>
            </a:pPr>
            <a:r>
              <a:rPr lang="en-US" sz="1800" dirty="0">
                <a:latin typeface="Candara" panose="020E0502030303020204" pitchFamily="34" charset="0"/>
              </a:rPr>
              <a:t>Hollywood studios</a:t>
            </a:r>
          </a:p>
          <a:p>
            <a:pPr marL="800100" lvl="1" indent="-342900" eaLnBrk="1" hangingPunct="1">
              <a:spcAft>
                <a:spcPct val="45000"/>
              </a:spcAft>
              <a:buFont typeface="Wingdings" panose="05000000000000000000" pitchFamily="2" charset="2"/>
              <a:buChar char="ü"/>
              <a:defRPr/>
            </a:pPr>
            <a:r>
              <a:rPr lang="en-US" sz="1800" dirty="0">
                <a:latin typeface="Candara" panose="020E0502030303020204" pitchFamily="34" charset="0"/>
              </a:rPr>
              <a:t>Record label companies</a:t>
            </a:r>
          </a:p>
          <a:p>
            <a:pPr marL="800100" lvl="1" indent="-342900" eaLnBrk="1" hangingPunct="1">
              <a:spcAft>
                <a:spcPct val="45000"/>
              </a:spcAft>
              <a:buFont typeface="Wingdings" panose="05000000000000000000" pitchFamily="2" charset="2"/>
              <a:buChar char="ü"/>
              <a:defRPr/>
            </a:pPr>
            <a:r>
              <a:rPr lang="en-US" sz="1800" dirty="0">
                <a:latin typeface="Candara" panose="020E0502030303020204" pitchFamily="34" charset="0"/>
              </a:rPr>
              <a:t>Newspapers and magazines</a:t>
            </a:r>
          </a:p>
        </p:txBody>
      </p:sp>
      <p:sp>
        <p:nvSpPr>
          <p:cNvPr id="183300" name="Rectangle 4">
            <a:extLst>
              <a:ext uri="{FF2B5EF4-FFF2-40B4-BE49-F238E27FC236}">
                <a16:creationId xmlns:a16="http://schemas.microsoft.com/office/drawing/2014/main" id="{5AE775C3-1D51-A0F5-A4AE-899BE274F88A}"/>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a:extLst>
              <a:ext uri="{FF2B5EF4-FFF2-40B4-BE49-F238E27FC236}">
                <a16:creationId xmlns:a16="http://schemas.microsoft.com/office/drawing/2014/main" id="{AFFD6CD3-114A-1841-2EDA-70FFCC6CC287}"/>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Key Ingredients of a Business Model</a:t>
            </a:r>
          </a:p>
        </p:txBody>
      </p:sp>
      <p:sp>
        <p:nvSpPr>
          <p:cNvPr id="183300" name="Rectangle 4">
            <a:extLst>
              <a:ext uri="{FF2B5EF4-FFF2-40B4-BE49-F238E27FC236}">
                <a16:creationId xmlns:a16="http://schemas.microsoft.com/office/drawing/2014/main" id="{178BEAD2-CE90-C29C-1AF6-158341E7E89D}"/>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pic>
        <p:nvPicPr>
          <p:cNvPr id="26628" name="Picture 5">
            <a:extLst>
              <a:ext uri="{FF2B5EF4-FFF2-40B4-BE49-F238E27FC236}">
                <a16:creationId xmlns:a16="http://schemas.microsoft.com/office/drawing/2014/main" id="{581D9C31-5E68-E610-CB80-0420AF4142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600200"/>
            <a:ext cx="8839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E758C2C3-9B1C-A0A8-16BE-9820A7E58F78}"/>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Major Types of Revenue Models</a:t>
            </a:r>
          </a:p>
        </p:txBody>
      </p:sp>
      <p:sp>
        <p:nvSpPr>
          <p:cNvPr id="28675" name="Rectangle 3">
            <a:extLst>
              <a:ext uri="{FF2B5EF4-FFF2-40B4-BE49-F238E27FC236}">
                <a16:creationId xmlns:a16="http://schemas.microsoft.com/office/drawing/2014/main" id="{36BC9B1E-CE62-1DFC-9253-7B95AFAECFB1}"/>
              </a:ext>
            </a:extLst>
          </p:cNvPr>
          <p:cNvSpPr>
            <a:spLocks noChangeArrowheads="1"/>
          </p:cNvSpPr>
          <p:nvPr/>
        </p:nvSpPr>
        <p:spPr bwMode="auto">
          <a:xfrm>
            <a:off x="457200" y="1827213"/>
            <a:ext cx="8153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273050" indent="-285750">
              <a:defRPr sz="2400">
                <a:solidFill>
                  <a:schemeClr val="tx1"/>
                </a:solidFill>
                <a:latin typeface="Arial" panose="020B0604020202020204" pitchFamily="34" charset="0"/>
              </a:defRPr>
            </a:lvl2pPr>
            <a:lvl3pPr marL="67310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lvl="1" eaLnBrk="1" hangingPunct="1">
              <a:spcBef>
                <a:spcPts val="600"/>
              </a:spcBef>
              <a:buFont typeface="Arial" panose="020B0604020202020204" pitchFamily="34" charset="0"/>
              <a:buChar char="•"/>
            </a:pPr>
            <a:r>
              <a:rPr lang="en-US" altLang="en-US" sz="2000" b="1">
                <a:latin typeface="Candara" panose="020E0502030303020204" pitchFamily="34" charset="0"/>
              </a:rPr>
              <a:t>Advertising revenue model</a:t>
            </a:r>
            <a:r>
              <a:rPr lang="en-US" altLang="en-US" sz="2000">
                <a:latin typeface="Candara" panose="020E0502030303020204" pitchFamily="34" charset="0"/>
              </a:rPr>
              <a:t> (Yahoo): </a:t>
            </a:r>
          </a:p>
          <a:p>
            <a:pPr lvl="2" eaLnBrk="1" hangingPunct="1">
              <a:spcBef>
                <a:spcPts val="600"/>
              </a:spcBef>
              <a:buFont typeface="Wingdings" panose="05000000000000000000" pitchFamily="2" charset="2"/>
              <a:buChar char="ü"/>
            </a:pPr>
            <a:r>
              <a:rPr lang="en-US" altLang="en-US" sz="1600">
                <a:latin typeface="Candara" panose="020E0502030303020204" pitchFamily="34" charset="0"/>
              </a:rPr>
              <a:t>Offers content, services/products. </a:t>
            </a:r>
            <a:r>
              <a:rPr lang="en-US" altLang="en-US" sz="1600" b="1">
                <a:latin typeface="Candara" panose="020E0502030303020204" pitchFamily="34" charset="0"/>
              </a:rPr>
              <a:t>Receives fee from advertisers. </a:t>
            </a:r>
          </a:p>
          <a:p>
            <a:pPr lvl="1" eaLnBrk="1" hangingPunct="1">
              <a:spcBef>
                <a:spcPts val="600"/>
              </a:spcBef>
              <a:buFont typeface="Arial" panose="020B0604020202020204" pitchFamily="34" charset="0"/>
              <a:buChar char="•"/>
            </a:pPr>
            <a:r>
              <a:rPr lang="en-US" altLang="en-US" sz="2000" b="1">
                <a:latin typeface="Candara" panose="020E0502030303020204" pitchFamily="34" charset="0"/>
              </a:rPr>
              <a:t>Subscription revenue model</a:t>
            </a:r>
            <a:r>
              <a:rPr lang="en-US" altLang="en-US" sz="2000">
                <a:latin typeface="Candara" panose="020E0502030303020204" pitchFamily="34" charset="0"/>
              </a:rPr>
              <a:t> (consumerreport.com, Match.com, eHarmony): </a:t>
            </a:r>
          </a:p>
          <a:p>
            <a:pPr lvl="2" eaLnBrk="1" hangingPunct="1">
              <a:spcBef>
                <a:spcPts val="600"/>
              </a:spcBef>
              <a:buFont typeface="Arial" panose="020B0604020202020204" pitchFamily="34" charset="0"/>
              <a:buChar char="•"/>
            </a:pPr>
            <a:r>
              <a:rPr lang="en-US" altLang="en-US" sz="1600" b="1">
                <a:latin typeface="Candara" panose="020E0502030303020204" pitchFamily="34" charset="0"/>
              </a:rPr>
              <a:t>Charges a subscription fees</a:t>
            </a:r>
            <a:r>
              <a:rPr lang="en-US" altLang="en-US" sz="1600">
                <a:latin typeface="Candara" panose="020E0502030303020204" pitchFamily="34" charset="0"/>
              </a:rPr>
              <a:t>. Provides detailed ratings, reviews, recommendation of customer reports. </a:t>
            </a:r>
          </a:p>
          <a:p>
            <a:pPr lvl="1" eaLnBrk="1" hangingPunct="1">
              <a:spcBef>
                <a:spcPts val="600"/>
              </a:spcBef>
              <a:buFont typeface="Arial" panose="020B0604020202020204" pitchFamily="34" charset="0"/>
              <a:buChar char="•"/>
            </a:pPr>
            <a:r>
              <a:rPr lang="en-US" altLang="en-US" sz="2000" b="1">
                <a:latin typeface="Candara" panose="020E0502030303020204" pitchFamily="34" charset="0"/>
              </a:rPr>
              <a:t>Transaction fee revenue model</a:t>
            </a:r>
            <a:r>
              <a:rPr lang="en-US" altLang="en-US" sz="2000">
                <a:latin typeface="Candara" panose="020E0502030303020204" pitchFamily="34" charset="0"/>
              </a:rPr>
              <a:t> (e Bay, E*Trade): </a:t>
            </a:r>
          </a:p>
          <a:p>
            <a:pPr lvl="2" eaLnBrk="1" hangingPunct="1">
              <a:spcBef>
                <a:spcPts val="600"/>
              </a:spcBef>
              <a:buFont typeface="Arial" panose="020B0604020202020204" pitchFamily="34" charset="0"/>
              <a:buChar char="•"/>
            </a:pPr>
            <a:r>
              <a:rPr lang="en-US" altLang="en-US" sz="1600">
                <a:latin typeface="Candara" panose="020E0502030303020204" pitchFamily="34" charset="0"/>
              </a:rPr>
              <a:t>Receives a transaction fee for each successful transaction.</a:t>
            </a:r>
          </a:p>
          <a:p>
            <a:pPr lvl="1" eaLnBrk="1" hangingPunct="1">
              <a:spcBef>
                <a:spcPts val="600"/>
              </a:spcBef>
              <a:buFont typeface="Arial" panose="020B0604020202020204" pitchFamily="34" charset="0"/>
              <a:buChar char="•"/>
            </a:pPr>
            <a:r>
              <a:rPr lang="en-US" altLang="en-US" sz="2000" b="1">
                <a:latin typeface="Candara" panose="020E0502030303020204" pitchFamily="34" charset="0"/>
              </a:rPr>
              <a:t>Sales revenue model</a:t>
            </a:r>
            <a:r>
              <a:rPr lang="en-US" altLang="en-US" sz="2000">
                <a:latin typeface="Candara" panose="020E0502030303020204" pitchFamily="34" charset="0"/>
              </a:rPr>
              <a:t> (Amazon, Gap.com)</a:t>
            </a:r>
          </a:p>
          <a:p>
            <a:pPr lvl="2" eaLnBrk="1" hangingPunct="1">
              <a:spcBef>
                <a:spcPts val="600"/>
              </a:spcBef>
              <a:buFont typeface="Arial" panose="020B0604020202020204" pitchFamily="34" charset="0"/>
              <a:buChar char="•"/>
            </a:pPr>
            <a:r>
              <a:rPr lang="en-US" altLang="en-US" sz="1600">
                <a:latin typeface="Candara" panose="020E0502030303020204" pitchFamily="34" charset="0"/>
              </a:rPr>
              <a:t>Selling goods, content or services to customers. </a:t>
            </a:r>
          </a:p>
          <a:p>
            <a:pPr lvl="1" eaLnBrk="1" hangingPunct="1">
              <a:spcBef>
                <a:spcPts val="600"/>
              </a:spcBef>
              <a:buFont typeface="Arial" panose="020B0604020202020204" pitchFamily="34" charset="0"/>
              <a:buChar char="•"/>
            </a:pPr>
            <a:r>
              <a:rPr lang="en-US" altLang="en-US" sz="2000" b="1">
                <a:latin typeface="Candara" panose="020E0502030303020204" pitchFamily="34" charset="0"/>
              </a:rPr>
              <a:t>Affiliate revenue model</a:t>
            </a:r>
            <a:r>
              <a:rPr lang="en-US" altLang="en-US" sz="2000">
                <a:latin typeface="Candara" panose="020E0502030303020204" pitchFamily="34" charset="0"/>
              </a:rPr>
              <a:t> (MyPoints, Epinions)</a:t>
            </a:r>
          </a:p>
          <a:p>
            <a:pPr lvl="2" eaLnBrk="1" hangingPunct="1">
              <a:spcBef>
                <a:spcPts val="600"/>
              </a:spcBef>
              <a:buFont typeface="Arial" panose="020B0604020202020204" pitchFamily="34" charset="0"/>
              <a:buChar char="•"/>
            </a:pPr>
            <a:r>
              <a:rPr lang="en-US" altLang="en-US" sz="1600">
                <a:latin typeface="Candara" panose="020E0502030303020204" pitchFamily="34" charset="0"/>
              </a:rPr>
              <a:t>Earns money by connecting companies with potential customers by offerings special deals to its members. </a:t>
            </a:r>
            <a:r>
              <a:rPr lang="en-US" altLang="en-US" sz="1600" b="1">
                <a:latin typeface="Candara" panose="020E0502030303020204" pitchFamily="34" charset="0"/>
              </a:rPr>
              <a:t>Fees for business referrals. </a:t>
            </a:r>
            <a:endParaRPr lang="en-US" altLang="en-US" b="1">
              <a:latin typeface="Times New Roman" panose="02020603050405020304" pitchFamily="18" charset="0"/>
            </a:endParaRPr>
          </a:p>
        </p:txBody>
      </p:sp>
      <p:sp>
        <p:nvSpPr>
          <p:cNvPr id="183300" name="Rectangle 4">
            <a:extLst>
              <a:ext uri="{FF2B5EF4-FFF2-40B4-BE49-F238E27FC236}">
                <a16:creationId xmlns:a16="http://schemas.microsoft.com/office/drawing/2014/main" id="{DFD4F27F-45AF-D870-9446-F98D11CE3251}"/>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a:extLst>
              <a:ext uri="{FF2B5EF4-FFF2-40B4-BE49-F238E27FC236}">
                <a16:creationId xmlns:a16="http://schemas.microsoft.com/office/drawing/2014/main" id="{FFE610D5-7787-8B4E-6061-97D4F127F613}"/>
              </a:ext>
            </a:extLst>
          </p:cNvPr>
          <p:cNvSpPr>
            <a:spLocks noChangeArrowheads="1"/>
          </p:cNvSpPr>
          <p:nvPr/>
        </p:nvSpPr>
        <p:spPr bwMode="auto">
          <a:xfrm>
            <a:off x="457200" y="1827213"/>
            <a:ext cx="8305800" cy="4419600"/>
          </a:xfrm>
          <a:prstGeom prst="rect">
            <a:avLst/>
          </a:prstGeom>
          <a:noFill/>
          <a:ln>
            <a:noFill/>
          </a:ln>
          <a:effec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085850" indent="-228600">
              <a:defRPr sz="2400">
                <a:solidFill>
                  <a:schemeClr val="tx1"/>
                </a:solidFill>
                <a:latin typeface="Times New Roman" panose="02020603050405020304" pitchFamily="18" charset="0"/>
              </a:defRPr>
            </a:lvl3pPr>
            <a:lvl4pPr marL="1428750" indent="-228600">
              <a:defRPr sz="2400">
                <a:solidFill>
                  <a:schemeClr val="tx1"/>
                </a:solidFill>
                <a:latin typeface="Times New Roman" panose="02020603050405020304" pitchFamily="18" charset="0"/>
              </a:defRPr>
            </a:lvl4pPr>
            <a:lvl5pPr marL="1771650" indent="-228600">
              <a:defRPr sz="2400">
                <a:solidFill>
                  <a:schemeClr val="tx1"/>
                </a:solidFill>
                <a:latin typeface="Times New Roman" panose="02020603050405020304" pitchFamily="18" charset="0"/>
              </a:defRPr>
            </a:lvl5pPr>
            <a:lvl6pPr marL="2228850" indent="-228600" fontAlgn="base">
              <a:spcBef>
                <a:spcPct val="0"/>
              </a:spcBef>
              <a:spcAft>
                <a:spcPct val="0"/>
              </a:spcAft>
              <a:defRPr sz="2400">
                <a:solidFill>
                  <a:schemeClr val="tx1"/>
                </a:solidFill>
                <a:latin typeface="Times New Roman" panose="02020603050405020304" pitchFamily="18" charset="0"/>
              </a:defRPr>
            </a:lvl6pPr>
            <a:lvl7pPr marL="2686050" indent="-228600" fontAlgn="base">
              <a:spcBef>
                <a:spcPct val="0"/>
              </a:spcBef>
              <a:spcAft>
                <a:spcPct val="0"/>
              </a:spcAft>
              <a:defRPr sz="2400">
                <a:solidFill>
                  <a:schemeClr val="tx1"/>
                </a:solidFill>
                <a:latin typeface="Times New Roman" panose="02020603050405020304" pitchFamily="18" charset="0"/>
              </a:defRPr>
            </a:lvl7pPr>
            <a:lvl8pPr marL="3143250" indent="-228600" fontAlgn="base">
              <a:spcBef>
                <a:spcPct val="0"/>
              </a:spcBef>
              <a:spcAft>
                <a:spcPct val="0"/>
              </a:spcAft>
              <a:defRPr sz="2400">
                <a:solidFill>
                  <a:schemeClr val="tx1"/>
                </a:solidFill>
                <a:latin typeface="Times New Roman" panose="02020603050405020304" pitchFamily="18" charset="0"/>
              </a:defRPr>
            </a:lvl8pPr>
            <a:lvl9pPr marL="3600450" indent="-228600" fontAlgn="base">
              <a:spcBef>
                <a:spcPct val="0"/>
              </a:spcBef>
              <a:spcAft>
                <a:spcPct val="0"/>
              </a:spcAft>
              <a:defRPr sz="2400">
                <a:solidFill>
                  <a:schemeClr val="tx1"/>
                </a:solidFill>
                <a:latin typeface="Times New Roman" panose="02020603050405020304" pitchFamily="18" charset="0"/>
              </a:defRPr>
            </a:lvl9pPr>
          </a:lstStyle>
          <a:p>
            <a:pPr eaLnBrk="1" hangingPunct="1">
              <a:spcAft>
                <a:spcPct val="25000"/>
              </a:spcAft>
              <a:buFontTx/>
              <a:buChar char="•"/>
              <a:defRPr/>
            </a:pPr>
            <a:r>
              <a:rPr lang="en-US" sz="2000" b="1" dirty="0">
                <a:latin typeface="Candara" panose="020E0502030303020204" pitchFamily="34" charset="0"/>
              </a:rPr>
              <a:t>Business-to-Consumer (B2C) Model</a:t>
            </a:r>
          </a:p>
          <a:p>
            <a:pPr marL="800100" lvl="1" indent="-342900" eaLnBrk="1" hangingPunct="1">
              <a:spcAft>
                <a:spcPct val="25000"/>
              </a:spcAft>
              <a:buFont typeface="Wingdings" panose="05000000000000000000" pitchFamily="2" charset="2"/>
              <a:buChar char="ü"/>
              <a:defRPr/>
            </a:pPr>
            <a:r>
              <a:rPr lang="en-US" sz="1600" dirty="0">
                <a:latin typeface="Candara" panose="020E0502030303020204" pitchFamily="34" charset="0"/>
              </a:rPr>
              <a:t>e-</a:t>
            </a:r>
            <a:r>
              <a:rPr lang="en-US" sz="1600" dirty="0" err="1">
                <a:latin typeface="Candara" panose="020E0502030303020204" pitchFamily="34" charset="0"/>
              </a:rPr>
              <a:t>tailer</a:t>
            </a:r>
            <a:r>
              <a:rPr lang="en-US" sz="1600" dirty="0">
                <a:latin typeface="Candara" panose="020E0502030303020204" pitchFamily="34" charset="0"/>
              </a:rPr>
              <a:t>, community provider, content provider, portal, transaction broker, market creator, service provider</a:t>
            </a:r>
          </a:p>
          <a:p>
            <a:pPr eaLnBrk="1" hangingPunct="1">
              <a:spcAft>
                <a:spcPct val="25000"/>
              </a:spcAft>
              <a:buFontTx/>
              <a:buChar char="•"/>
              <a:defRPr/>
            </a:pPr>
            <a:r>
              <a:rPr lang="en-US" sz="2000" b="1" dirty="0">
                <a:latin typeface="Candara" panose="020E0502030303020204" pitchFamily="34" charset="0"/>
              </a:rPr>
              <a:t>Business-to-Business (B2B) Model</a:t>
            </a:r>
          </a:p>
          <a:p>
            <a:pPr marL="914400" lvl="1" indent="-514350" eaLnBrk="1" hangingPunct="1">
              <a:spcAft>
                <a:spcPct val="25000"/>
              </a:spcAft>
              <a:buFont typeface="+mj-lt"/>
              <a:buAutoNum type="romanLcPeriod"/>
              <a:defRPr/>
            </a:pPr>
            <a:r>
              <a:rPr lang="en-US" sz="1600" b="1" dirty="0">
                <a:latin typeface="Candara" panose="020E0502030303020204" pitchFamily="34" charset="0"/>
              </a:rPr>
              <a:t>Net Marketplace</a:t>
            </a:r>
            <a:r>
              <a:rPr lang="en-US" sz="1600" dirty="0">
                <a:latin typeface="Candara" panose="020E0502030303020204" pitchFamily="34" charset="0"/>
              </a:rPr>
              <a:t>: E-distributor, E-procurement, Exchange, Industry Consortium</a:t>
            </a:r>
          </a:p>
          <a:p>
            <a:pPr marL="914400" lvl="1" indent="-514350" eaLnBrk="1" hangingPunct="1">
              <a:spcAft>
                <a:spcPct val="25000"/>
              </a:spcAft>
              <a:buFont typeface="+mj-lt"/>
              <a:buAutoNum type="romanLcPeriod"/>
              <a:defRPr/>
            </a:pPr>
            <a:r>
              <a:rPr lang="en-US" sz="1600" b="1" dirty="0">
                <a:latin typeface="Candara" panose="020E0502030303020204" pitchFamily="34" charset="0"/>
              </a:rPr>
              <a:t>Private Industrial Network</a:t>
            </a:r>
          </a:p>
          <a:p>
            <a:pPr eaLnBrk="1" hangingPunct="1">
              <a:spcAft>
                <a:spcPct val="25000"/>
              </a:spcAft>
              <a:buFontTx/>
              <a:buChar char="•"/>
              <a:defRPr/>
            </a:pPr>
            <a:r>
              <a:rPr lang="en-US" sz="2000" b="1" dirty="0">
                <a:latin typeface="Candara" panose="020E0502030303020204" pitchFamily="34" charset="0"/>
              </a:rPr>
              <a:t>Consumer-to-Consumer (C2C) Model</a:t>
            </a:r>
          </a:p>
          <a:p>
            <a:pPr marL="800100" lvl="1" indent="-342900" eaLnBrk="1" hangingPunct="1">
              <a:spcAft>
                <a:spcPct val="25000"/>
              </a:spcAft>
              <a:buFont typeface="Wingdings" panose="05000000000000000000" pitchFamily="2" charset="2"/>
              <a:buChar char="ü"/>
              <a:defRPr/>
            </a:pPr>
            <a:r>
              <a:rPr lang="en-US" sz="1600" dirty="0">
                <a:latin typeface="Candara" pitchFamily="34" charset="0"/>
              </a:rPr>
              <a:t>Provides a way for consumers to sell to each other, with the help of an online market maker.</a:t>
            </a:r>
            <a:endParaRPr lang="en-US" sz="1600" b="1" dirty="0">
              <a:latin typeface="Candara" pitchFamily="34" charset="0"/>
            </a:endParaRPr>
          </a:p>
          <a:p>
            <a:pPr eaLnBrk="1" hangingPunct="1">
              <a:spcAft>
                <a:spcPct val="25000"/>
              </a:spcAft>
              <a:buFontTx/>
              <a:buChar char="•"/>
              <a:defRPr/>
            </a:pPr>
            <a:r>
              <a:rPr lang="en-US" sz="2000" b="1" dirty="0">
                <a:latin typeface="Candara" pitchFamily="34" charset="0"/>
              </a:rPr>
              <a:t>Peer-to-Peer (P2P)</a:t>
            </a:r>
          </a:p>
          <a:p>
            <a:pPr marL="685800" lvl="2" indent="-342900" eaLnBrk="1" hangingPunct="1">
              <a:spcAft>
                <a:spcPct val="25000"/>
              </a:spcAft>
              <a:buFont typeface="Wingdings" panose="05000000000000000000" pitchFamily="2" charset="2"/>
              <a:buChar char="ü"/>
              <a:defRPr/>
            </a:pPr>
            <a:r>
              <a:rPr lang="en-US" sz="1600" dirty="0">
                <a:latin typeface="Candara" pitchFamily="34" charset="0"/>
              </a:rPr>
              <a:t>Links users, enabling them to share files and common resources without a common server.</a:t>
            </a:r>
            <a:endParaRPr lang="en-US" sz="1600" b="1" dirty="0">
              <a:latin typeface="Candara" pitchFamily="34" charset="0"/>
            </a:endParaRPr>
          </a:p>
          <a:p>
            <a:pPr eaLnBrk="1" hangingPunct="1">
              <a:spcAft>
                <a:spcPct val="25000"/>
              </a:spcAft>
              <a:buFontTx/>
              <a:buChar char="•"/>
              <a:defRPr/>
            </a:pPr>
            <a:r>
              <a:rPr lang="en-US" sz="2000" b="1" dirty="0">
                <a:latin typeface="Candara" pitchFamily="34" charset="0"/>
              </a:rPr>
              <a:t>M-commerce</a:t>
            </a:r>
          </a:p>
          <a:p>
            <a:pPr lvl="1" eaLnBrk="1" hangingPunct="1">
              <a:lnSpc>
                <a:spcPct val="90000"/>
              </a:lnSpc>
              <a:buFont typeface="Wingdings" panose="05000000000000000000" pitchFamily="2" charset="2"/>
              <a:buChar char="ü"/>
              <a:defRPr/>
            </a:pPr>
            <a:r>
              <a:rPr lang="en-US" sz="1600" dirty="0">
                <a:latin typeface="Candara" pitchFamily="34" charset="0"/>
              </a:rPr>
              <a:t>E-commerce business models that use wireless technologies.</a:t>
            </a:r>
          </a:p>
          <a:p>
            <a:pPr marL="0" indent="0" eaLnBrk="1" hangingPunct="1">
              <a:spcAft>
                <a:spcPct val="25000"/>
              </a:spcAft>
              <a:defRPr/>
            </a:pPr>
            <a:endParaRPr lang="en-US" sz="2000" b="1" dirty="0">
              <a:latin typeface="Candara" panose="020E0502030303020204" pitchFamily="34" charset="0"/>
            </a:endParaRPr>
          </a:p>
          <a:p>
            <a:pPr eaLnBrk="1" hangingPunct="1">
              <a:spcAft>
                <a:spcPct val="25000"/>
              </a:spcAft>
              <a:buFontTx/>
              <a:buChar char="•"/>
              <a:defRPr/>
            </a:pPr>
            <a:endParaRPr lang="en-US" sz="1600" dirty="0">
              <a:latin typeface="Candara" panose="020E0502030303020204" pitchFamily="34" charset="0"/>
            </a:endParaRPr>
          </a:p>
        </p:txBody>
      </p:sp>
      <p:sp>
        <p:nvSpPr>
          <p:cNvPr id="197636" name="Rectangle 4">
            <a:extLst>
              <a:ext uri="{FF2B5EF4-FFF2-40B4-BE49-F238E27FC236}">
                <a16:creationId xmlns:a16="http://schemas.microsoft.com/office/drawing/2014/main" id="{F59BA8D6-FE00-CCAE-D4A4-AD559866F5C9}"/>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Arial" panose="020B0604020202020204" pitchFamily="34" charset="0"/>
              </a:rPr>
              <a:t>Management Information Systems</a:t>
            </a:r>
          </a:p>
          <a:p>
            <a:pPr algn="ctr">
              <a:defRPr/>
            </a:pPr>
            <a:r>
              <a:rPr lang="en-US" sz="1600" b="1" dirty="0">
                <a:effectLst>
                  <a:outerShdw blurRad="38100" dist="38100" dir="2700000" algn="tl">
                    <a:srgbClr val="C0C0C0"/>
                  </a:outerShdw>
                </a:effectLst>
                <a:latin typeface="Arial" panose="020B0604020202020204" pitchFamily="34" charset="0"/>
              </a:rPr>
              <a:t> E-Commerce: Digital Markets, Digital Goods</a:t>
            </a:r>
          </a:p>
        </p:txBody>
      </p:sp>
      <p:sp>
        <p:nvSpPr>
          <p:cNvPr id="30724" name="Text Box 5">
            <a:extLst>
              <a:ext uri="{FF2B5EF4-FFF2-40B4-BE49-F238E27FC236}">
                <a16:creationId xmlns:a16="http://schemas.microsoft.com/office/drawing/2014/main" id="{73A882A3-4F10-7330-E8F8-329E7CCE2BB1}"/>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Classification of E-Commerce Business Models</a:t>
            </a: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a:extLst>
              <a:ext uri="{FF2B5EF4-FFF2-40B4-BE49-F238E27FC236}">
                <a16:creationId xmlns:a16="http://schemas.microsoft.com/office/drawing/2014/main" id="{40B65DBA-8F4B-48E9-8E78-1DC58F296CAC}"/>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B2C Model: E-tailer</a:t>
            </a:r>
          </a:p>
        </p:txBody>
      </p:sp>
      <p:sp>
        <p:nvSpPr>
          <p:cNvPr id="185348" name="Rectangle 4">
            <a:extLst>
              <a:ext uri="{FF2B5EF4-FFF2-40B4-BE49-F238E27FC236}">
                <a16:creationId xmlns:a16="http://schemas.microsoft.com/office/drawing/2014/main" id="{69A95B54-BDF4-C4CD-C74C-39352C44A60B}"/>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
        <p:nvSpPr>
          <p:cNvPr id="2" name="Rectangle 1">
            <a:extLst>
              <a:ext uri="{FF2B5EF4-FFF2-40B4-BE49-F238E27FC236}">
                <a16:creationId xmlns:a16="http://schemas.microsoft.com/office/drawing/2014/main" id="{EF0586E4-50ED-7712-CB30-138B076A43E2}"/>
              </a:ext>
            </a:extLst>
          </p:cNvPr>
          <p:cNvSpPr/>
          <p:nvPr/>
        </p:nvSpPr>
        <p:spPr>
          <a:xfrm>
            <a:off x="342900" y="2020888"/>
            <a:ext cx="8572500" cy="4032250"/>
          </a:xfrm>
          <a:prstGeom prst="rect">
            <a:avLst/>
          </a:prstGeom>
        </p:spPr>
        <p:txBody>
          <a:bodyPr>
            <a:spAutoFit/>
          </a:bodyPr>
          <a:lstStyle/>
          <a:p>
            <a:pPr marL="342900" indent="-342900" eaLnBrk="1" hangingPunct="1">
              <a:buFont typeface="Arial" panose="020B0604020202020204" pitchFamily="34" charset="0"/>
              <a:buChar char="•"/>
              <a:defRPr/>
            </a:pPr>
            <a:r>
              <a:rPr lang="en-US" sz="2000" dirty="0">
                <a:latin typeface="Candara" pitchFamily="34" charset="0"/>
              </a:rPr>
              <a:t>Online version of traditional retailer (i.e., </a:t>
            </a:r>
            <a:r>
              <a:rPr lang="en-US" sz="2000" b="1" dirty="0">
                <a:latin typeface="Candara" pitchFamily="34" charset="0"/>
              </a:rPr>
              <a:t>online retail store</a:t>
            </a:r>
            <a:r>
              <a:rPr lang="en-US" sz="2000" dirty="0">
                <a:latin typeface="Candara" pitchFamily="34" charset="0"/>
              </a:rPr>
              <a:t>)</a:t>
            </a:r>
          </a:p>
          <a:p>
            <a:pPr marL="342900" indent="-342900" eaLnBrk="1" hangingPunct="1">
              <a:buFont typeface="Arial" panose="020B0604020202020204" pitchFamily="34" charset="0"/>
              <a:buChar char="•"/>
              <a:defRPr/>
            </a:pPr>
            <a:r>
              <a:rPr lang="en-US" sz="2000" dirty="0">
                <a:latin typeface="Candara" pitchFamily="34" charset="0"/>
              </a:rPr>
              <a:t>Customer can shop at any hour of the day or night without leaving their home or office.</a:t>
            </a:r>
          </a:p>
          <a:p>
            <a:pPr marL="342900" indent="-342900" eaLnBrk="1" hangingPunct="1">
              <a:buFont typeface="Arial" panose="020B0604020202020204" pitchFamily="34" charset="0"/>
              <a:buChar char="•"/>
              <a:defRPr/>
            </a:pPr>
            <a:r>
              <a:rPr lang="en-US" sz="2000" dirty="0">
                <a:latin typeface="Candara" pitchFamily="34" charset="0"/>
              </a:rPr>
              <a:t>Similar to ‘bricks-and-mortar’ store, except customers only have to connect to the Internet or use their smartphones to place an order. </a:t>
            </a:r>
            <a:endParaRPr lang="en-US" sz="1800" dirty="0">
              <a:latin typeface="Candara" pitchFamily="34" charset="0"/>
            </a:endParaRPr>
          </a:p>
          <a:p>
            <a:pPr eaLnBrk="1" hangingPunct="1">
              <a:defRPr/>
            </a:pPr>
            <a:endParaRPr lang="en-US" sz="2000" dirty="0">
              <a:latin typeface="Candara" pitchFamily="34" charset="0"/>
            </a:endParaRPr>
          </a:p>
          <a:p>
            <a:pPr marL="342900" indent="-342900" eaLnBrk="1" hangingPunct="1">
              <a:buFont typeface="Arial" panose="020B0604020202020204" pitchFamily="34" charset="0"/>
              <a:buChar char="•"/>
              <a:defRPr/>
            </a:pPr>
            <a:r>
              <a:rPr lang="en-US" sz="2000" b="1" dirty="0">
                <a:latin typeface="Candara" pitchFamily="34" charset="0"/>
              </a:rPr>
              <a:t>Types</a:t>
            </a:r>
            <a:endParaRPr lang="en-US" sz="2000" dirty="0">
              <a:latin typeface="Candara" pitchFamily="34" charset="0"/>
            </a:endParaRPr>
          </a:p>
          <a:p>
            <a:pPr marL="742950" lvl="1" indent="-285750" eaLnBrk="1" hangingPunct="1">
              <a:buFont typeface="Wingdings" panose="05000000000000000000" pitchFamily="2" charset="2"/>
              <a:buChar char="ü"/>
              <a:defRPr/>
            </a:pPr>
            <a:r>
              <a:rPr lang="en-US" sz="1600" dirty="0">
                <a:latin typeface="Candara" pitchFamily="34" charset="0"/>
              </a:rPr>
              <a:t>Virtual merchants, e.g., Amazon, Blue Nile, Drugstore (No physical store)</a:t>
            </a:r>
          </a:p>
          <a:p>
            <a:pPr marL="742950" lvl="1" indent="-285750" eaLnBrk="1" hangingPunct="1">
              <a:buFont typeface="Wingdings" panose="05000000000000000000" pitchFamily="2" charset="2"/>
              <a:buChar char="ü"/>
              <a:defRPr/>
            </a:pPr>
            <a:r>
              <a:rPr lang="en-US" sz="1600" dirty="0">
                <a:latin typeface="Candara" pitchFamily="34" charset="0"/>
              </a:rPr>
              <a:t>Bricks-and-clicks, e.g., </a:t>
            </a:r>
            <a:r>
              <a:rPr lang="en-US" sz="1600" dirty="0" err="1">
                <a:latin typeface="Candara" pitchFamily="34" charset="0"/>
              </a:rPr>
              <a:t>JCPenney</a:t>
            </a:r>
            <a:r>
              <a:rPr lang="en-US" sz="1600" dirty="0">
                <a:latin typeface="Candara" pitchFamily="34" charset="0"/>
              </a:rPr>
              <a:t>, Walmart, Barnes &amp; Noble</a:t>
            </a:r>
          </a:p>
          <a:p>
            <a:pPr marL="742950" lvl="1" indent="-285750" eaLnBrk="1" hangingPunct="1">
              <a:buFont typeface="Wingdings" panose="05000000000000000000" pitchFamily="2" charset="2"/>
              <a:buChar char="ü"/>
              <a:defRPr/>
            </a:pPr>
            <a:r>
              <a:rPr lang="en-US" sz="1600" dirty="0">
                <a:latin typeface="Candara" pitchFamily="34" charset="0"/>
              </a:rPr>
              <a:t>Catalog merchants, e.g., LLBean.com</a:t>
            </a:r>
          </a:p>
          <a:p>
            <a:pPr marL="742950" lvl="1" indent="-285750" eaLnBrk="1" hangingPunct="1">
              <a:buFont typeface="Wingdings" panose="05000000000000000000" pitchFamily="2" charset="2"/>
              <a:buChar char="ü"/>
              <a:defRPr/>
            </a:pPr>
            <a:r>
              <a:rPr lang="en-US" sz="1600" dirty="0">
                <a:latin typeface="Candara" pitchFamily="34" charset="0"/>
              </a:rPr>
              <a:t>Manufacturer-direct online sales, e.g., Dell.com</a:t>
            </a:r>
          </a:p>
          <a:p>
            <a:pPr lvl="1" eaLnBrk="1" hangingPunct="1">
              <a:buFont typeface="Courier New" panose="02070309020205020404" pitchFamily="49" charset="0"/>
              <a:buChar char="o"/>
              <a:defRPr/>
            </a:pPr>
            <a:endParaRPr lang="en-US" sz="1600" dirty="0">
              <a:latin typeface="Candara" pitchFamily="34" charset="0"/>
            </a:endParaRPr>
          </a:p>
          <a:p>
            <a:pPr marL="342900" indent="-342900" eaLnBrk="1" hangingPunct="1">
              <a:buFont typeface="Arial" panose="020B0604020202020204" pitchFamily="34" charset="0"/>
              <a:buChar char="•"/>
              <a:defRPr/>
            </a:pPr>
            <a:r>
              <a:rPr lang="en-US" sz="2000" b="1" dirty="0">
                <a:latin typeface="Candara" pitchFamily="34" charset="0"/>
              </a:rPr>
              <a:t>Revenue</a:t>
            </a:r>
          </a:p>
          <a:p>
            <a:pPr marL="742950" lvl="1" indent="-285750" eaLnBrk="1" hangingPunct="1">
              <a:buFont typeface="Wingdings" panose="05000000000000000000" pitchFamily="2" charset="2"/>
              <a:buChar char="ü"/>
              <a:defRPr/>
            </a:pPr>
            <a:r>
              <a:rPr lang="en-US" sz="1600" dirty="0">
                <a:latin typeface="Candara" pitchFamily="34" charset="0"/>
              </a:rPr>
              <a:t>Sales of goods</a:t>
            </a:r>
            <a:endParaRPr lang="en-US" sz="2000" dirty="0">
              <a:latin typeface="Candara" pitchFamily="34" charset="0"/>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a:extLst>
              <a:ext uri="{FF2B5EF4-FFF2-40B4-BE49-F238E27FC236}">
                <a16:creationId xmlns:a16="http://schemas.microsoft.com/office/drawing/2014/main" id="{CF9A8977-9269-E894-CC9B-25E5EFF882C3}"/>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B2C Model: Community Provider</a:t>
            </a:r>
          </a:p>
        </p:txBody>
      </p:sp>
      <p:sp>
        <p:nvSpPr>
          <p:cNvPr id="34819" name="Rectangle 3">
            <a:extLst>
              <a:ext uri="{FF2B5EF4-FFF2-40B4-BE49-F238E27FC236}">
                <a16:creationId xmlns:a16="http://schemas.microsoft.com/office/drawing/2014/main" id="{E097AE2D-49BA-EA8D-86DF-DE0BACED3B2C}"/>
              </a:ext>
            </a:extLst>
          </p:cNvPr>
          <p:cNvSpPr>
            <a:spLocks noChangeArrowheads="1"/>
          </p:cNvSpPr>
          <p:nvPr/>
        </p:nvSpPr>
        <p:spPr bwMode="auto">
          <a:xfrm>
            <a:off x="457200" y="1827213"/>
            <a:ext cx="8382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lnSpc>
                <a:spcPct val="90000"/>
              </a:lnSpc>
              <a:buFont typeface="Arial" panose="020B0604020202020204" pitchFamily="34" charset="0"/>
              <a:buChar char="•"/>
            </a:pPr>
            <a:r>
              <a:rPr lang="en-US" altLang="en-US" sz="2000">
                <a:latin typeface="Candara" panose="020E0502030303020204" pitchFamily="34" charset="0"/>
              </a:rPr>
              <a:t>Sites that create a digital online environment where people with similar interests can transact (buy &amp; sell), communicate, and receive interest-related information, and even play out fantasies by adopting online personalities called avatars. </a:t>
            </a:r>
          </a:p>
          <a:p>
            <a:pPr eaLnBrk="1" hangingPunct="1">
              <a:lnSpc>
                <a:spcPct val="90000"/>
              </a:lnSpc>
            </a:pPr>
            <a:endParaRPr lang="en-US" altLang="en-US" sz="2000">
              <a:latin typeface="Candara" panose="020E0502030303020204" pitchFamily="34" charset="0"/>
            </a:endParaRPr>
          </a:p>
          <a:p>
            <a:pPr eaLnBrk="1" hangingPunct="1">
              <a:lnSpc>
                <a:spcPct val="90000"/>
              </a:lnSpc>
              <a:buFont typeface="Arial" panose="020B0604020202020204" pitchFamily="34" charset="0"/>
              <a:buChar char="•"/>
            </a:pPr>
            <a:r>
              <a:rPr lang="en-US" altLang="en-US" sz="2000" b="1">
                <a:latin typeface="Candara" panose="020E0502030303020204" pitchFamily="34" charset="0"/>
              </a:rPr>
              <a:t>Revenue:</a:t>
            </a:r>
          </a:p>
          <a:p>
            <a:pPr lvl="1" eaLnBrk="1" hangingPunct="1">
              <a:lnSpc>
                <a:spcPct val="90000"/>
              </a:lnSpc>
              <a:buFont typeface="Courier New" panose="02070309020205020404" pitchFamily="49" charset="0"/>
              <a:buChar char="o"/>
            </a:pPr>
            <a:r>
              <a:rPr lang="en-US" altLang="en-US" sz="1600">
                <a:latin typeface="Candara" panose="020E0502030303020204" pitchFamily="34" charset="0"/>
              </a:rPr>
              <a:t>Hybrid revenue model,  </a:t>
            </a:r>
          </a:p>
          <a:p>
            <a:pPr lvl="1" eaLnBrk="1" hangingPunct="1">
              <a:lnSpc>
                <a:spcPct val="90000"/>
              </a:lnSpc>
              <a:buFont typeface="Courier New" panose="02070309020205020404" pitchFamily="49" charset="0"/>
              <a:buChar char="o"/>
            </a:pPr>
            <a:r>
              <a:rPr lang="en-US" altLang="en-US" sz="1600">
                <a:latin typeface="Candara" panose="020E0502030303020204" pitchFamily="34" charset="0"/>
              </a:rPr>
              <a:t>Advertising, subscription, affiliate referral fees. </a:t>
            </a:r>
          </a:p>
          <a:p>
            <a:pPr eaLnBrk="1" hangingPunct="1">
              <a:lnSpc>
                <a:spcPct val="90000"/>
              </a:lnSpc>
            </a:pPr>
            <a:endParaRPr lang="en-US" altLang="en-US" sz="2000">
              <a:latin typeface="Candara" panose="020E0502030303020204" pitchFamily="34" charset="0"/>
            </a:endParaRPr>
          </a:p>
          <a:p>
            <a:pPr eaLnBrk="1" hangingPunct="1">
              <a:lnSpc>
                <a:spcPct val="90000"/>
              </a:lnSpc>
              <a:buFont typeface="Arial" panose="020B0604020202020204" pitchFamily="34" charset="0"/>
              <a:buChar char="•"/>
            </a:pPr>
            <a:r>
              <a:rPr lang="en-US" altLang="en-US" sz="2000" b="1">
                <a:latin typeface="Candara" panose="020E0502030303020204" pitchFamily="34" charset="0"/>
              </a:rPr>
              <a:t>Example:</a:t>
            </a:r>
          </a:p>
          <a:p>
            <a:pPr lvl="1" eaLnBrk="1" hangingPunct="1">
              <a:lnSpc>
                <a:spcPct val="90000"/>
              </a:lnSpc>
              <a:buFont typeface="Courier New" panose="02070309020205020404" pitchFamily="49" charset="0"/>
              <a:buChar char="o"/>
            </a:pPr>
            <a:r>
              <a:rPr lang="en-US" altLang="en-US" sz="1600">
                <a:latin typeface="Candara" panose="020E0502030303020204" pitchFamily="34" charset="0"/>
              </a:rPr>
              <a:t>iVillage</a:t>
            </a:r>
          </a:p>
          <a:p>
            <a:pPr lvl="1" eaLnBrk="1" hangingPunct="1">
              <a:lnSpc>
                <a:spcPct val="90000"/>
              </a:lnSpc>
              <a:buFont typeface="Courier New" panose="02070309020205020404" pitchFamily="49" charset="0"/>
              <a:buChar char="o"/>
            </a:pPr>
            <a:r>
              <a:rPr lang="en-US" altLang="en-US" sz="1600">
                <a:latin typeface="Candara" panose="020E0502030303020204" pitchFamily="34" charset="0"/>
              </a:rPr>
              <a:t>Babycenter.com (</a:t>
            </a:r>
            <a:r>
              <a:rPr lang="en-US" altLang="en-US" sz="1600">
                <a:latin typeface="Candara" panose="020E0502030303020204" pitchFamily="34" charset="0"/>
                <a:hlinkClick r:id="rId3"/>
              </a:rPr>
              <a:t>http://www.babycenter.com/</a:t>
            </a:r>
            <a:r>
              <a:rPr lang="en-US" altLang="en-US" sz="1600">
                <a:latin typeface="Candara" panose="020E0502030303020204" pitchFamily="34" charset="0"/>
              </a:rPr>
              <a:t>) </a:t>
            </a:r>
          </a:p>
          <a:p>
            <a:pPr lvl="1" eaLnBrk="1" hangingPunct="1">
              <a:lnSpc>
                <a:spcPct val="90000"/>
              </a:lnSpc>
              <a:buFont typeface="Courier New" panose="02070309020205020404" pitchFamily="49" charset="0"/>
              <a:buChar char="o"/>
            </a:pPr>
            <a:r>
              <a:rPr lang="en-US" altLang="en-US" sz="1600">
                <a:latin typeface="Candara" panose="020E0502030303020204" pitchFamily="34" charset="0"/>
              </a:rPr>
              <a:t>Rightstart.com (</a:t>
            </a:r>
            <a:r>
              <a:rPr lang="en-US" altLang="en-US" sz="1600">
                <a:latin typeface="Candara" panose="020E0502030303020204" pitchFamily="34" charset="0"/>
                <a:hlinkClick r:id="rId4"/>
              </a:rPr>
              <a:t>http://www.rightstart.com/</a:t>
            </a:r>
            <a:r>
              <a:rPr lang="en-US" altLang="en-US" sz="1600">
                <a:latin typeface="Candara" panose="020E0502030303020204" pitchFamily="34" charset="0"/>
              </a:rPr>
              <a:t>)</a:t>
            </a:r>
          </a:p>
        </p:txBody>
      </p:sp>
      <p:sp>
        <p:nvSpPr>
          <p:cNvPr id="189444" name="Rectangle 4">
            <a:extLst>
              <a:ext uri="{FF2B5EF4-FFF2-40B4-BE49-F238E27FC236}">
                <a16:creationId xmlns:a16="http://schemas.microsoft.com/office/drawing/2014/main" id="{0ACED24A-7573-31AB-EF49-5D9CB545FB30}"/>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a:extLst>
              <a:ext uri="{FF2B5EF4-FFF2-40B4-BE49-F238E27FC236}">
                <a16:creationId xmlns:a16="http://schemas.microsoft.com/office/drawing/2014/main" id="{774A620F-CCD8-1208-1DCF-D62DCF4367B6}"/>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B2C Model: Content Provider</a:t>
            </a:r>
          </a:p>
        </p:txBody>
      </p:sp>
      <p:sp>
        <p:nvSpPr>
          <p:cNvPr id="36867" name="Rectangle 3">
            <a:extLst>
              <a:ext uri="{FF2B5EF4-FFF2-40B4-BE49-F238E27FC236}">
                <a16:creationId xmlns:a16="http://schemas.microsoft.com/office/drawing/2014/main" id="{093D3AB4-7FE0-6011-27DF-C90F9613A7C9}"/>
              </a:ext>
            </a:extLst>
          </p:cNvPr>
          <p:cNvSpPr>
            <a:spLocks noChangeArrowheads="1"/>
          </p:cNvSpPr>
          <p:nvPr/>
        </p:nvSpPr>
        <p:spPr bwMode="auto">
          <a:xfrm>
            <a:off x="457200" y="1827213"/>
            <a:ext cx="8153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en-US" altLang="en-US" sz="2000">
                <a:latin typeface="Candara" panose="020E0502030303020204" pitchFamily="34" charset="0"/>
              </a:rPr>
              <a:t>Information and entertainment companies that provide digital content over the Web.</a:t>
            </a:r>
          </a:p>
          <a:p>
            <a:pPr lvl="2" eaLnBrk="1" hangingPunct="1">
              <a:buFont typeface="Courier New" panose="02070309020205020404" pitchFamily="49" charset="0"/>
              <a:buChar char="o"/>
            </a:pPr>
            <a:r>
              <a:rPr lang="en-US" altLang="en-US" sz="1600">
                <a:latin typeface="Candara" panose="020E0502030303020204" pitchFamily="34" charset="0"/>
              </a:rPr>
              <a:t>Digital content: digital video, music, photos, text, &amp; artwork.</a:t>
            </a:r>
          </a:p>
          <a:p>
            <a:pPr eaLnBrk="1" hangingPunct="1"/>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Revenue</a:t>
            </a:r>
          </a:p>
          <a:p>
            <a:pPr lvl="2" eaLnBrk="1" hangingPunct="1">
              <a:buFont typeface="Courier New" panose="02070309020205020404" pitchFamily="49" charset="0"/>
              <a:buChar char="o"/>
            </a:pPr>
            <a:r>
              <a:rPr lang="en-US" altLang="en-US" sz="1600">
                <a:latin typeface="Candara" panose="020E0502030303020204" pitchFamily="34" charset="0"/>
              </a:rPr>
              <a:t>Subscription fee, pay for download, or advertisements. </a:t>
            </a:r>
          </a:p>
          <a:p>
            <a:pPr eaLnBrk="1" hangingPunct="1"/>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Example</a:t>
            </a:r>
          </a:p>
          <a:p>
            <a:pPr lvl="2" eaLnBrk="1" hangingPunct="1">
              <a:buFont typeface="Courier New" panose="02070309020205020404" pitchFamily="49" charset="0"/>
              <a:buChar char="o"/>
            </a:pPr>
            <a:r>
              <a:rPr lang="en-US" altLang="en-US" sz="1600">
                <a:latin typeface="Candara" panose="020E0502030303020204" pitchFamily="34" charset="0"/>
              </a:rPr>
              <a:t>WSJ.com (Wall Street Journal online newspaper)</a:t>
            </a:r>
          </a:p>
          <a:p>
            <a:pPr lvl="2" eaLnBrk="1" hangingPunct="1">
              <a:buFont typeface="Courier New" panose="02070309020205020404" pitchFamily="49" charset="0"/>
              <a:buChar char="o"/>
            </a:pPr>
            <a:r>
              <a:rPr lang="en-US" altLang="en-US" sz="1600">
                <a:latin typeface="Candara" panose="020E0502030303020204" pitchFamily="34" charset="0"/>
              </a:rPr>
              <a:t>CNN.com</a:t>
            </a:r>
          </a:p>
          <a:p>
            <a:pPr lvl="2" eaLnBrk="1" hangingPunct="1">
              <a:buFont typeface="Courier New" panose="02070309020205020404" pitchFamily="49" charset="0"/>
              <a:buChar char="o"/>
            </a:pPr>
            <a:r>
              <a:rPr lang="en-US" altLang="en-US" sz="1600">
                <a:latin typeface="Candara" panose="020E0502030303020204" pitchFamily="34" charset="0"/>
              </a:rPr>
              <a:t>CBSSports.com</a:t>
            </a:r>
          </a:p>
          <a:p>
            <a:pPr lvl="2" eaLnBrk="1" hangingPunct="1">
              <a:buFont typeface="Courier New" panose="02070309020205020404" pitchFamily="49" charset="0"/>
              <a:buChar char="o"/>
            </a:pPr>
            <a:r>
              <a:rPr lang="en-US" altLang="en-US" sz="1600">
                <a:latin typeface="Candara" panose="020E0502030303020204" pitchFamily="34" charset="0"/>
              </a:rPr>
              <a:t>ESPN.com</a:t>
            </a:r>
          </a:p>
        </p:txBody>
      </p:sp>
      <p:sp>
        <p:nvSpPr>
          <p:cNvPr id="189444" name="Rectangle 4">
            <a:extLst>
              <a:ext uri="{FF2B5EF4-FFF2-40B4-BE49-F238E27FC236}">
                <a16:creationId xmlns:a16="http://schemas.microsoft.com/office/drawing/2014/main" id="{0EFBE979-D3AF-C4E8-2E83-54EFCF00D83F}"/>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a:extLst>
              <a:ext uri="{FF2B5EF4-FFF2-40B4-BE49-F238E27FC236}">
                <a16:creationId xmlns:a16="http://schemas.microsoft.com/office/drawing/2014/main" id="{22ED84E8-3B65-D427-22AA-7B36B4E7C0A0}"/>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B2C Model: Portal</a:t>
            </a:r>
          </a:p>
        </p:txBody>
      </p:sp>
      <p:sp>
        <p:nvSpPr>
          <p:cNvPr id="189443" name="Rectangle 3">
            <a:extLst>
              <a:ext uri="{FF2B5EF4-FFF2-40B4-BE49-F238E27FC236}">
                <a16:creationId xmlns:a16="http://schemas.microsoft.com/office/drawing/2014/main" id="{328F8376-589C-10A9-E871-A2086145E142}"/>
              </a:ext>
            </a:extLst>
          </p:cNvPr>
          <p:cNvSpPr>
            <a:spLocks noChangeArrowheads="1"/>
          </p:cNvSpPr>
          <p:nvPr/>
        </p:nvSpPr>
        <p:spPr bwMode="auto">
          <a:xfrm>
            <a:off x="457200" y="1827213"/>
            <a:ext cx="8153400" cy="4419600"/>
          </a:xfrm>
          <a:prstGeom prst="rect">
            <a:avLst/>
          </a:prstGeom>
          <a:noFill/>
          <a:ln>
            <a:noFill/>
          </a:ln>
          <a:effec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085850" indent="-228600">
              <a:defRPr sz="2400">
                <a:solidFill>
                  <a:schemeClr val="tx1"/>
                </a:solidFill>
                <a:latin typeface="Times New Roman" panose="02020603050405020304" pitchFamily="18" charset="0"/>
              </a:defRPr>
            </a:lvl3pPr>
            <a:lvl4pPr marL="1428750" indent="-228600">
              <a:defRPr sz="2400">
                <a:solidFill>
                  <a:schemeClr val="tx1"/>
                </a:solidFill>
                <a:latin typeface="Times New Roman" panose="02020603050405020304" pitchFamily="18" charset="0"/>
              </a:defRPr>
            </a:lvl4pPr>
            <a:lvl5pPr marL="1771650" indent="-228600">
              <a:defRPr sz="2400">
                <a:solidFill>
                  <a:schemeClr val="tx1"/>
                </a:solidFill>
                <a:latin typeface="Times New Roman" panose="02020603050405020304" pitchFamily="18" charset="0"/>
              </a:defRPr>
            </a:lvl5pPr>
            <a:lvl6pPr marL="2228850" indent="-228600" fontAlgn="base">
              <a:spcBef>
                <a:spcPct val="0"/>
              </a:spcBef>
              <a:spcAft>
                <a:spcPct val="0"/>
              </a:spcAft>
              <a:defRPr sz="2400">
                <a:solidFill>
                  <a:schemeClr val="tx1"/>
                </a:solidFill>
                <a:latin typeface="Times New Roman" panose="02020603050405020304" pitchFamily="18" charset="0"/>
              </a:defRPr>
            </a:lvl6pPr>
            <a:lvl7pPr marL="2686050" indent="-228600" fontAlgn="base">
              <a:spcBef>
                <a:spcPct val="0"/>
              </a:spcBef>
              <a:spcAft>
                <a:spcPct val="0"/>
              </a:spcAft>
              <a:defRPr sz="2400">
                <a:solidFill>
                  <a:schemeClr val="tx1"/>
                </a:solidFill>
                <a:latin typeface="Times New Roman" panose="02020603050405020304" pitchFamily="18" charset="0"/>
              </a:defRPr>
            </a:lvl7pPr>
            <a:lvl8pPr marL="3143250" indent="-228600" fontAlgn="base">
              <a:spcBef>
                <a:spcPct val="0"/>
              </a:spcBef>
              <a:spcAft>
                <a:spcPct val="0"/>
              </a:spcAft>
              <a:defRPr sz="2400">
                <a:solidFill>
                  <a:schemeClr val="tx1"/>
                </a:solidFill>
                <a:latin typeface="Times New Roman" panose="02020603050405020304" pitchFamily="18" charset="0"/>
              </a:defRPr>
            </a:lvl8pPr>
            <a:lvl9pPr marL="3600450" indent="-228600" fontAlgn="base">
              <a:spcBef>
                <a:spcPct val="0"/>
              </a:spcBef>
              <a:spcAft>
                <a:spcPct val="0"/>
              </a:spcAft>
              <a:defRPr sz="2400">
                <a:solidFill>
                  <a:schemeClr val="tx1"/>
                </a:solidFill>
                <a:latin typeface="Times New Roman" panose="02020603050405020304" pitchFamily="18" charset="0"/>
              </a:defRPr>
            </a:lvl9pPr>
          </a:lstStyle>
          <a:p>
            <a:pPr eaLnBrk="1" hangingPunct="1">
              <a:buFont typeface="Arial" panose="020B0604020202020204" pitchFamily="34" charset="0"/>
              <a:buChar char="•"/>
              <a:defRPr/>
            </a:pPr>
            <a:r>
              <a:rPr lang="en-US" sz="2000" dirty="0">
                <a:latin typeface="Candara" pitchFamily="34" charset="0"/>
              </a:rPr>
              <a:t>Offers powerful search tools plus an integrated package of content and social network services.</a:t>
            </a:r>
          </a:p>
          <a:p>
            <a:pPr eaLnBrk="1" hangingPunct="1">
              <a:buFont typeface="Arial" panose="020B0604020202020204" pitchFamily="34" charset="0"/>
              <a:buChar char="•"/>
              <a:defRPr/>
            </a:pPr>
            <a:r>
              <a:rPr lang="en-US" sz="2000" dirty="0">
                <a:latin typeface="Candara" pitchFamily="34" charset="0"/>
              </a:rPr>
              <a:t>Do NOT sell anything directly. </a:t>
            </a:r>
          </a:p>
          <a:p>
            <a:pPr marL="0" indent="0" eaLnBrk="1" hangingPunct="1">
              <a:defRPr/>
            </a:pPr>
            <a:endParaRPr lang="en-US" sz="2000" dirty="0">
              <a:latin typeface="Candara" pitchFamily="34" charset="0"/>
            </a:endParaRPr>
          </a:p>
          <a:p>
            <a:pPr eaLnBrk="1" hangingPunct="1">
              <a:buFont typeface="Arial" panose="020B0604020202020204" pitchFamily="34" charset="0"/>
              <a:buChar char="•"/>
              <a:defRPr/>
            </a:pPr>
            <a:r>
              <a:rPr lang="en-US" sz="2000" b="1" dirty="0">
                <a:latin typeface="Candara" pitchFamily="34" charset="0"/>
              </a:rPr>
              <a:t>Services</a:t>
            </a:r>
          </a:p>
          <a:p>
            <a:pPr lvl="2" eaLnBrk="1" hangingPunct="1">
              <a:buFont typeface="Courier New" panose="02070309020205020404" pitchFamily="49" charset="0"/>
              <a:buChar char="o"/>
              <a:defRPr/>
            </a:pPr>
            <a:r>
              <a:rPr lang="en-US" sz="1600" dirty="0">
                <a:latin typeface="Candara" pitchFamily="34" charset="0"/>
              </a:rPr>
              <a:t>News, e-mail, chat, music, video streaming, etc. </a:t>
            </a:r>
          </a:p>
          <a:p>
            <a:pPr lvl="2" eaLnBrk="1" hangingPunct="1">
              <a:buFont typeface="Courier New" panose="02070309020205020404" pitchFamily="49" charset="0"/>
              <a:buChar char="o"/>
              <a:defRPr/>
            </a:pPr>
            <a:r>
              <a:rPr lang="en-US" sz="1600" dirty="0">
                <a:latin typeface="Candara" pitchFamily="34" charset="0"/>
              </a:rPr>
              <a:t>e.g., Google, Yahoo, MSN, Facebook</a:t>
            </a:r>
          </a:p>
          <a:p>
            <a:pPr lvl="1" eaLnBrk="1" hangingPunct="1">
              <a:buFont typeface="Arial" panose="020B0604020202020204" pitchFamily="34" charset="0"/>
              <a:buChar char="•"/>
              <a:defRPr/>
            </a:pPr>
            <a:endParaRPr lang="en-US" sz="1600" dirty="0">
              <a:latin typeface="Candara" pitchFamily="34" charset="0"/>
            </a:endParaRPr>
          </a:p>
          <a:p>
            <a:pPr eaLnBrk="1" hangingPunct="1">
              <a:buFont typeface="Arial" panose="020B0604020202020204" pitchFamily="34" charset="0"/>
              <a:buChar char="•"/>
              <a:defRPr/>
            </a:pPr>
            <a:r>
              <a:rPr lang="en-US" sz="2000" b="1" dirty="0">
                <a:latin typeface="Candara" pitchFamily="34" charset="0"/>
              </a:rPr>
              <a:t>Revenue</a:t>
            </a:r>
            <a:endParaRPr lang="en-US" dirty="0">
              <a:latin typeface="Candara" pitchFamily="34" charset="0"/>
            </a:endParaRPr>
          </a:p>
          <a:p>
            <a:pPr lvl="2" eaLnBrk="1" hangingPunct="1">
              <a:buFont typeface="Courier New" panose="02070309020205020404" pitchFamily="49" charset="0"/>
              <a:buChar char="o"/>
              <a:defRPr/>
            </a:pPr>
            <a:r>
              <a:rPr lang="en-US" sz="1600" dirty="0">
                <a:latin typeface="Candara" pitchFamily="34" charset="0"/>
              </a:rPr>
              <a:t>Advertising, subscription fees, affiliate referral fees</a:t>
            </a:r>
          </a:p>
          <a:p>
            <a:pPr lvl="1" eaLnBrk="1" hangingPunct="1">
              <a:buFont typeface="Arial" panose="020B0604020202020204" pitchFamily="34" charset="0"/>
              <a:buChar char="•"/>
              <a:defRPr/>
            </a:pPr>
            <a:endParaRPr lang="en-US" sz="1800" dirty="0">
              <a:latin typeface="Candara" pitchFamily="34" charset="0"/>
            </a:endParaRPr>
          </a:p>
          <a:p>
            <a:pPr eaLnBrk="1" hangingPunct="1">
              <a:buFont typeface="Arial" panose="020B0604020202020204" pitchFamily="34" charset="0"/>
              <a:buChar char="•"/>
              <a:defRPr/>
            </a:pPr>
            <a:r>
              <a:rPr lang="en-US" sz="2000" dirty="0">
                <a:latin typeface="Candara" pitchFamily="34" charset="0"/>
              </a:rPr>
              <a:t>May be general or specialized (</a:t>
            </a:r>
            <a:r>
              <a:rPr lang="en-US" sz="2000" dirty="0" err="1">
                <a:latin typeface="Candara" pitchFamily="34" charset="0"/>
              </a:rPr>
              <a:t>Vortal</a:t>
            </a:r>
            <a:r>
              <a:rPr lang="en-US" sz="2000" dirty="0">
                <a:latin typeface="Candara" pitchFamily="34" charset="0"/>
              </a:rPr>
              <a:t>)</a:t>
            </a:r>
          </a:p>
          <a:p>
            <a:pPr lvl="2" eaLnBrk="1" hangingPunct="1">
              <a:buFont typeface="Courier New" panose="02070309020205020404" pitchFamily="49" charset="0"/>
              <a:buChar char="o"/>
              <a:defRPr/>
            </a:pPr>
            <a:r>
              <a:rPr lang="en-US" sz="1600" b="1" dirty="0">
                <a:latin typeface="Candara" pitchFamily="34" charset="0"/>
              </a:rPr>
              <a:t>Horizontal portal</a:t>
            </a:r>
            <a:r>
              <a:rPr lang="en-US" sz="1600" b="1" dirty="0">
                <a:latin typeface="Candara" pitchFamily="34" charset="0"/>
                <a:sym typeface="Wingdings" panose="05000000000000000000" pitchFamily="2" charset="2"/>
              </a:rPr>
              <a:t>:</a:t>
            </a:r>
            <a:r>
              <a:rPr lang="en-US" sz="1600" dirty="0">
                <a:latin typeface="Candara" pitchFamily="34" charset="0"/>
                <a:sym typeface="Wingdings" panose="05000000000000000000" pitchFamily="2" charset="2"/>
              </a:rPr>
              <a:t> Yahoo, MSN target all users of the Internet.</a:t>
            </a:r>
          </a:p>
          <a:p>
            <a:pPr lvl="2" eaLnBrk="1" hangingPunct="1">
              <a:buFont typeface="Courier New" panose="02070309020205020404" pitchFamily="49" charset="0"/>
              <a:buChar char="o"/>
              <a:defRPr/>
            </a:pPr>
            <a:r>
              <a:rPr lang="en-US" sz="1600" b="1" dirty="0">
                <a:latin typeface="Candara" pitchFamily="34" charset="0"/>
                <a:sym typeface="Wingdings" panose="05000000000000000000" pitchFamily="2" charset="2"/>
              </a:rPr>
              <a:t>Vertical portal (</a:t>
            </a:r>
            <a:r>
              <a:rPr lang="en-US" sz="1600" b="1" dirty="0" err="1">
                <a:latin typeface="Candara" pitchFamily="34" charset="0"/>
                <a:sym typeface="Wingdings" panose="05000000000000000000" pitchFamily="2" charset="2"/>
              </a:rPr>
              <a:t>Vortal</a:t>
            </a:r>
            <a:r>
              <a:rPr lang="en-US" sz="1600" b="1" dirty="0">
                <a:latin typeface="Candara" pitchFamily="34" charset="0"/>
                <a:sym typeface="Wingdings" panose="05000000000000000000" pitchFamily="2" charset="2"/>
              </a:rPr>
              <a:t>)</a:t>
            </a:r>
            <a:r>
              <a:rPr lang="en-US" sz="1600" dirty="0">
                <a:latin typeface="Candara" pitchFamily="34" charset="0"/>
                <a:sym typeface="Wingdings" panose="05000000000000000000" pitchFamily="2" charset="2"/>
              </a:rPr>
              <a:t>: Sailnet.com target specialized customers</a:t>
            </a:r>
            <a:endParaRPr lang="en-US" sz="1600" dirty="0">
              <a:latin typeface="Candara" pitchFamily="34" charset="0"/>
            </a:endParaRPr>
          </a:p>
        </p:txBody>
      </p:sp>
      <p:sp>
        <p:nvSpPr>
          <p:cNvPr id="189444" name="Rectangle 4">
            <a:extLst>
              <a:ext uri="{FF2B5EF4-FFF2-40B4-BE49-F238E27FC236}">
                <a16:creationId xmlns:a16="http://schemas.microsoft.com/office/drawing/2014/main" id="{7F798096-B43E-D66E-2F73-BBBE1C53C94E}"/>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a:extLst>
              <a:ext uri="{FF2B5EF4-FFF2-40B4-BE49-F238E27FC236}">
                <a16:creationId xmlns:a16="http://schemas.microsoft.com/office/drawing/2014/main" id="{43264107-106D-56B8-8182-297F0B4B2C5A}"/>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B2C Model: Transaction Broker</a:t>
            </a:r>
          </a:p>
        </p:txBody>
      </p:sp>
      <p:sp>
        <p:nvSpPr>
          <p:cNvPr id="40963" name="Rectangle 3">
            <a:extLst>
              <a:ext uri="{FF2B5EF4-FFF2-40B4-BE49-F238E27FC236}">
                <a16:creationId xmlns:a16="http://schemas.microsoft.com/office/drawing/2014/main" id="{DF258A33-EF4B-34B5-F9C6-FC9A031DE219}"/>
              </a:ext>
            </a:extLst>
          </p:cNvPr>
          <p:cNvSpPr>
            <a:spLocks noChangeArrowheads="1"/>
          </p:cNvSpPr>
          <p:nvPr/>
        </p:nvSpPr>
        <p:spPr bwMode="auto">
          <a:xfrm>
            <a:off x="457200" y="1827213"/>
            <a:ext cx="8153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en-US" altLang="en-US" sz="2000">
                <a:latin typeface="Candara" panose="020E0502030303020204" pitchFamily="34" charset="0"/>
              </a:rPr>
              <a:t>Companies that process transactions for consumers normally handled in person, by phone or by mail are </a:t>
            </a:r>
            <a:r>
              <a:rPr lang="en-US" altLang="en-US" sz="2000" b="1">
                <a:latin typeface="Candara" panose="020E0502030303020204" pitchFamily="34" charset="0"/>
              </a:rPr>
              <a:t>transaction brokers</a:t>
            </a:r>
            <a:r>
              <a:rPr lang="en-US" altLang="en-US" sz="2000">
                <a:latin typeface="Candara" panose="020E0502030303020204" pitchFamily="34" charset="0"/>
              </a:rPr>
              <a:t>.</a:t>
            </a:r>
          </a:p>
          <a:p>
            <a:pPr lvl="2" eaLnBrk="1" hangingPunct="1">
              <a:buFont typeface="Courier New" panose="02070309020205020404" pitchFamily="49" charset="0"/>
              <a:buChar char="o"/>
            </a:pPr>
            <a:r>
              <a:rPr lang="en-US" altLang="en-US" sz="1600" b="1">
                <a:latin typeface="Candara" panose="020E0502030303020204" pitchFamily="34" charset="0"/>
              </a:rPr>
              <a:t>Primary value proposition</a:t>
            </a:r>
            <a:r>
              <a:rPr lang="en-US" altLang="en-US" sz="1600">
                <a:latin typeface="Candara" panose="020E0502030303020204" pitchFamily="34" charset="0"/>
                <a:cs typeface="Arial" panose="020B0604020202020204" pitchFamily="34" charset="0"/>
              </a:rPr>
              <a:t>—</a:t>
            </a:r>
            <a:r>
              <a:rPr lang="en-US" altLang="en-US" sz="1600">
                <a:latin typeface="Candara" panose="020E0502030303020204" pitchFamily="34" charset="0"/>
              </a:rPr>
              <a:t>saving time and money</a:t>
            </a:r>
          </a:p>
          <a:p>
            <a:pPr lvl="2" eaLnBrk="1" hangingPunct="1">
              <a:buFont typeface="Courier New" panose="02070309020205020404" pitchFamily="49" charset="0"/>
              <a:buChar char="o"/>
            </a:pPr>
            <a:r>
              <a:rPr lang="en-US" altLang="en-US" sz="1600" b="1">
                <a:latin typeface="Candara" panose="020E0502030303020204" pitchFamily="34" charset="0"/>
              </a:rPr>
              <a:t>Typical revenue model</a:t>
            </a:r>
            <a:r>
              <a:rPr lang="en-US" altLang="en-US" sz="1600">
                <a:latin typeface="Candara" panose="020E0502030303020204" pitchFamily="34" charset="0"/>
                <a:cs typeface="Arial" panose="020B0604020202020204" pitchFamily="34" charset="0"/>
              </a:rPr>
              <a:t>—</a:t>
            </a:r>
            <a:r>
              <a:rPr lang="en-US" altLang="en-US" sz="1600">
                <a:latin typeface="Candara" panose="020E0502030303020204" pitchFamily="34" charset="0"/>
              </a:rPr>
              <a:t>transaction fee </a:t>
            </a:r>
          </a:p>
          <a:p>
            <a:pPr eaLnBrk="1" hangingPunct="1">
              <a:buFont typeface="Arial" panose="020B0604020202020204" pitchFamily="34" charset="0"/>
              <a:buChar char="•"/>
            </a:pPr>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a:latin typeface="Candara" panose="020E0502030303020204" pitchFamily="34" charset="0"/>
              </a:rPr>
              <a:t>Industries using this model include:</a:t>
            </a:r>
          </a:p>
          <a:p>
            <a:pPr lvl="2" eaLnBrk="1" hangingPunct="1">
              <a:buFont typeface="Courier New" panose="02070309020205020404" pitchFamily="49" charset="0"/>
              <a:buChar char="o"/>
            </a:pPr>
            <a:r>
              <a:rPr lang="en-US" altLang="en-US" sz="1600">
                <a:latin typeface="Candara" panose="020E0502030303020204" pitchFamily="34" charset="0"/>
              </a:rPr>
              <a:t>Financial services</a:t>
            </a:r>
          </a:p>
          <a:p>
            <a:pPr lvl="2" eaLnBrk="1" hangingPunct="1">
              <a:buFont typeface="Courier New" panose="02070309020205020404" pitchFamily="49" charset="0"/>
              <a:buChar char="o"/>
            </a:pPr>
            <a:r>
              <a:rPr lang="en-US" altLang="en-US" sz="1600">
                <a:latin typeface="Candara" panose="020E0502030303020204" pitchFamily="34" charset="0"/>
              </a:rPr>
              <a:t>Travel services</a:t>
            </a:r>
          </a:p>
          <a:p>
            <a:pPr lvl="2" eaLnBrk="1" hangingPunct="1">
              <a:buFont typeface="Courier New" panose="02070309020205020404" pitchFamily="49" charset="0"/>
              <a:buChar char="o"/>
            </a:pPr>
            <a:r>
              <a:rPr lang="en-US" altLang="en-US" sz="1600">
                <a:latin typeface="Candara" panose="020E0502030303020204" pitchFamily="34" charset="0"/>
              </a:rPr>
              <a:t>Job placement services</a:t>
            </a:r>
          </a:p>
          <a:p>
            <a:pPr lvl="1" eaLnBrk="1" hangingPunct="1">
              <a:buFont typeface="Arial" panose="020B0604020202020204" pitchFamily="34" charset="0"/>
              <a:buChar char="•"/>
            </a:pPr>
            <a:endParaRPr lang="en-US" altLang="en-US" sz="1600">
              <a:latin typeface="Candara" panose="020E0502030303020204" pitchFamily="34" charset="0"/>
            </a:endParaRPr>
          </a:p>
          <a:p>
            <a:pPr eaLnBrk="1" hangingPunct="1">
              <a:buFont typeface="Arial" panose="020B0604020202020204" pitchFamily="34" charset="0"/>
              <a:buChar char="•"/>
            </a:pPr>
            <a:r>
              <a:rPr lang="en-US" altLang="en-US" sz="2000">
                <a:latin typeface="Candara" panose="020E0502030303020204" pitchFamily="34" charset="0"/>
              </a:rPr>
              <a:t>Example</a:t>
            </a:r>
          </a:p>
          <a:p>
            <a:pPr lvl="2" eaLnBrk="1" hangingPunct="1">
              <a:buFont typeface="Courier New" panose="02070309020205020404" pitchFamily="49" charset="0"/>
              <a:buChar char="o"/>
            </a:pPr>
            <a:r>
              <a:rPr lang="en-US" altLang="en-US" sz="1600">
                <a:latin typeface="Candara" panose="020E0502030303020204" pitchFamily="34" charset="0"/>
              </a:rPr>
              <a:t>E*Trade</a:t>
            </a:r>
          </a:p>
          <a:p>
            <a:pPr lvl="2" eaLnBrk="1" hangingPunct="1">
              <a:buFont typeface="Courier New" panose="02070309020205020404" pitchFamily="49" charset="0"/>
              <a:buChar char="o"/>
            </a:pPr>
            <a:r>
              <a:rPr lang="en-US" altLang="en-US" sz="1600">
                <a:latin typeface="Candara" panose="020E0502030303020204" pitchFamily="34" charset="0"/>
              </a:rPr>
              <a:t>Expedia</a:t>
            </a:r>
          </a:p>
          <a:p>
            <a:pPr lvl="2" eaLnBrk="1" hangingPunct="1">
              <a:buFont typeface="Courier New" panose="02070309020205020404" pitchFamily="49" charset="0"/>
              <a:buChar char="o"/>
            </a:pPr>
            <a:r>
              <a:rPr lang="en-US" altLang="en-US" sz="1600">
                <a:latin typeface="Candara" panose="020E0502030303020204" pitchFamily="34" charset="0"/>
              </a:rPr>
              <a:t>Tripadvisor (</a:t>
            </a:r>
            <a:r>
              <a:rPr lang="en-US" altLang="en-US" sz="1600">
                <a:latin typeface="Candara" panose="020E0502030303020204" pitchFamily="34" charset="0"/>
                <a:hlinkClick r:id="rId3"/>
              </a:rPr>
              <a:t>http://www.tripadvisor.com/Tourism-g294217-Hong_Kong-Vacations.html</a:t>
            </a:r>
            <a:r>
              <a:rPr lang="en-US" altLang="en-US" sz="1600">
                <a:latin typeface="Candara" panose="020E0502030303020204" pitchFamily="34" charset="0"/>
              </a:rPr>
              <a:t>) </a:t>
            </a:r>
          </a:p>
        </p:txBody>
      </p:sp>
      <p:sp>
        <p:nvSpPr>
          <p:cNvPr id="189444" name="Rectangle 4">
            <a:extLst>
              <a:ext uri="{FF2B5EF4-FFF2-40B4-BE49-F238E27FC236}">
                <a16:creationId xmlns:a16="http://schemas.microsoft.com/office/drawing/2014/main" id="{8918E086-CF83-6D28-2DE3-B94E522D3EF8}"/>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a:extLst>
              <a:ext uri="{FF2B5EF4-FFF2-40B4-BE49-F238E27FC236}">
                <a16:creationId xmlns:a16="http://schemas.microsoft.com/office/drawing/2014/main" id="{B824586D-2B1B-FB15-3017-6BBB15A00564}"/>
              </a:ext>
            </a:extLst>
          </p:cNvPr>
          <p:cNvSpPr txBox="1">
            <a:spLocks noChangeArrowheads="1"/>
          </p:cNvSpPr>
          <p:nvPr/>
        </p:nvSpPr>
        <p:spPr bwMode="auto">
          <a:xfrm>
            <a:off x="1676400" y="107315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Intended Learning Outcomes</a:t>
            </a:r>
          </a:p>
        </p:txBody>
      </p:sp>
      <p:sp>
        <p:nvSpPr>
          <p:cNvPr id="6147" name="Rectangle 3">
            <a:extLst>
              <a:ext uri="{FF2B5EF4-FFF2-40B4-BE49-F238E27FC236}">
                <a16:creationId xmlns:a16="http://schemas.microsoft.com/office/drawing/2014/main" id="{32365692-70AF-5A8F-8AE1-F0F70D556243}"/>
              </a:ext>
            </a:extLst>
          </p:cNvPr>
          <p:cNvSpPr>
            <a:spLocks noChangeArrowheads="1"/>
          </p:cNvSpPr>
          <p:nvPr/>
        </p:nvSpPr>
        <p:spPr bwMode="auto">
          <a:xfrm>
            <a:off x="457200" y="1827213"/>
            <a:ext cx="84582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Aft>
                <a:spcPct val="25000"/>
              </a:spcAft>
              <a:buFont typeface="Arial" panose="020B0604020202020204" pitchFamily="34" charset="0"/>
              <a:buChar char="•"/>
            </a:pPr>
            <a:r>
              <a:rPr lang="en-US" altLang="en-US" sz="2000">
                <a:latin typeface="Candara" panose="020E0502030303020204" pitchFamily="34" charset="0"/>
              </a:rPr>
              <a:t>Understand the </a:t>
            </a:r>
            <a:r>
              <a:rPr lang="en-US" altLang="en-US" sz="2000" b="1">
                <a:latin typeface="Candara" panose="020E0502030303020204" pitchFamily="34" charset="0"/>
              </a:rPr>
              <a:t>unique features of e-commerce</a:t>
            </a:r>
            <a:r>
              <a:rPr lang="en-US" altLang="en-US" sz="2000">
                <a:latin typeface="Candara" panose="020E0502030303020204" pitchFamily="34" charset="0"/>
              </a:rPr>
              <a:t>, digital markets and digital goods.</a:t>
            </a:r>
          </a:p>
          <a:p>
            <a:pPr eaLnBrk="1" hangingPunct="1">
              <a:spcAft>
                <a:spcPct val="25000"/>
              </a:spcAft>
              <a:buFont typeface="Arial" panose="020B0604020202020204" pitchFamily="34" charset="0"/>
              <a:buChar char="•"/>
            </a:pPr>
            <a:r>
              <a:rPr lang="en-US" altLang="en-US" sz="2000" b="1">
                <a:latin typeface="Candara" panose="020E0502030303020204" pitchFamily="34" charset="0"/>
              </a:rPr>
              <a:t>Classify the E-commerce business models</a:t>
            </a:r>
            <a:r>
              <a:rPr lang="en-US" altLang="en-US" sz="2000">
                <a:latin typeface="Candara" panose="020E0502030303020204" pitchFamily="34" charset="0"/>
              </a:rPr>
              <a:t>. </a:t>
            </a:r>
          </a:p>
          <a:p>
            <a:pPr eaLnBrk="1" hangingPunct="1">
              <a:spcAft>
                <a:spcPct val="25000"/>
              </a:spcAft>
              <a:buFont typeface="Arial" panose="020B0604020202020204" pitchFamily="34" charset="0"/>
              <a:buChar char="•"/>
            </a:pPr>
            <a:r>
              <a:rPr lang="en-US" altLang="en-US" sz="2000">
                <a:latin typeface="Candara" panose="020E0502030303020204" pitchFamily="34" charset="0"/>
              </a:rPr>
              <a:t>Study the role of mobile commerce in transforming toady’s business.</a:t>
            </a:r>
          </a:p>
          <a:p>
            <a:pPr eaLnBrk="1" hangingPunct="1">
              <a:spcAft>
                <a:spcPct val="25000"/>
              </a:spcAft>
              <a:buFont typeface="Arial" panose="020B0604020202020204" pitchFamily="34" charset="0"/>
              <a:buChar char="•"/>
            </a:pPr>
            <a:r>
              <a:rPr lang="en-US" altLang="en-US" sz="2000" b="1">
                <a:latin typeface="Candara" panose="020E0502030303020204" pitchFamily="34" charset="0"/>
              </a:rPr>
              <a:t>Apply basic features of building an e-commerce site</a:t>
            </a:r>
            <a:r>
              <a:rPr lang="en-US" altLang="en-US" sz="2000">
                <a:latin typeface="Candara" panose="020E0502030303020204" pitchFamily="34" charset="0"/>
              </a:rPr>
              <a:t>. </a:t>
            </a:r>
          </a:p>
        </p:txBody>
      </p:sp>
      <p:sp>
        <p:nvSpPr>
          <p:cNvPr id="164868" name="Rectangle 4">
            <a:extLst>
              <a:ext uri="{FF2B5EF4-FFF2-40B4-BE49-F238E27FC236}">
                <a16:creationId xmlns:a16="http://schemas.microsoft.com/office/drawing/2014/main" id="{E399A376-6E7F-EE74-9D0B-28DA2E735AD0}"/>
              </a:ext>
            </a:extLst>
          </p:cNvPr>
          <p:cNvSpPr>
            <a:spLocks noChangeArrowheads="1"/>
          </p:cNvSpPr>
          <p:nvPr/>
        </p:nvSpPr>
        <p:spPr bwMode="auto">
          <a:xfrm>
            <a:off x="1752600" y="200025"/>
            <a:ext cx="68580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a:extLst>
              <a:ext uri="{FF2B5EF4-FFF2-40B4-BE49-F238E27FC236}">
                <a16:creationId xmlns:a16="http://schemas.microsoft.com/office/drawing/2014/main" id="{46F35341-115C-97A3-446A-BEDFA2C456D8}"/>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B2C Model: Market Creator</a:t>
            </a:r>
          </a:p>
        </p:txBody>
      </p:sp>
      <p:sp>
        <p:nvSpPr>
          <p:cNvPr id="43011" name="Rectangle 3">
            <a:extLst>
              <a:ext uri="{FF2B5EF4-FFF2-40B4-BE49-F238E27FC236}">
                <a16:creationId xmlns:a16="http://schemas.microsoft.com/office/drawing/2014/main" id="{77C1273D-D608-4B63-FCCD-87CF2CCF2C6F}"/>
              </a:ext>
            </a:extLst>
          </p:cNvPr>
          <p:cNvSpPr>
            <a:spLocks noChangeArrowheads="1"/>
          </p:cNvSpPr>
          <p:nvPr/>
        </p:nvSpPr>
        <p:spPr bwMode="auto">
          <a:xfrm>
            <a:off x="457200" y="1827213"/>
            <a:ext cx="8382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en-US" altLang="en-US" sz="2000">
                <a:latin typeface="Candara" panose="020E0502030303020204" pitchFamily="34" charset="0"/>
              </a:rPr>
              <a:t>Uses Internet technology to create markets that bring buyers and sellers together. </a:t>
            </a:r>
          </a:p>
          <a:p>
            <a:pPr eaLnBrk="1" hangingPunct="1">
              <a:buFont typeface="Arial" panose="020B0604020202020204" pitchFamily="34" charset="0"/>
              <a:buChar char="•"/>
            </a:pPr>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Examples:</a:t>
            </a:r>
          </a:p>
          <a:p>
            <a:pPr lvl="1" eaLnBrk="1" hangingPunct="1">
              <a:buFont typeface="Courier New" panose="02070309020205020404" pitchFamily="49" charset="0"/>
              <a:buChar char="o"/>
            </a:pPr>
            <a:r>
              <a:rPr lang="en-US" altLang="en-US" sz="1600">
                <a:latin typeface="Candara" panose="020E0502030303020204" pitchFamily="34" charset="0"/>
              </a:rPr>
              <a:t>Amazon.com</a:t>
            </a:r>
          </a:p>
          <a:p>
            <a:pPr lvl="1" eaLnBrk="1" hangingPunct="1">
              <a:buFont typeface="Courier New" panose="02070309020205020404" pitchFamily="49" charset="0"/>
              <a:buChar char="o"/>
            </a:pPr>
            <a:r>
              <a:rPr lang="en-US" altLang="en-US" sz="1600">
                <a:latin typeface="Candara" panose="020E0502030303020204" pitchFamily="34" charset="0"/>
              </a:rPr>
              <a:t>eBay.com</a:t>
            </a:r>
          </a:p>
          <a:p>
            <a:pPr lvl="1" eaLnBrk="1" hangingPunct="1">
              <a:buFont typeface="Courier New" panose="02070309020205020404" pitchFamily="49" charset="0"/>
              <a:buChar char="o"/>
            </a:pPr>
            <a:endParaRPr lang="en-US" altLang="en-US" sz="16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Revenue model:</a:t>
            </a:r>
            <a:endParaRPr lang="en-US" altLang="en-US" b="1">
              <a:latin typeface="Candara" panose="020E0502030303020204" pitchFamily="34" charset="0"/>
            </a:endParaRPr>
          </a:p>
          <a:p>
            <a:pPr lvl="1" eaLnBrk="1" hangingPunct="1">
              <a:buFont typeface="Courier New" panose="02070309020205020404" pitchFamily="49" charset="0"/>
              <a:buChar char="o"/>
            </a:pPr>
            <a:r>
              <a:rPr lang="en-US" altLang="en-US" sz="1600">
                <a:latin typeface="Candara" panose="020E0502030303020204" pitchFamily="34" charset="0"/>
              </a:rPr>
              <a:t>Transaction fees</a:t>
            </a:r>
          </a:p>
        </p:txBody>
      </p:sp>
      <p:sp>
        <p:nvSpPr>
          <p:cNvPr id="189444" name="Rectangle 4">
            <a:extLst>
              <a:ext uri="{FF2B5EF4-FFF2-40B4-BE49-F238E27FC236}">
                <a16:creationId xmlns:a16="http://schemas.microsoft.com/office/drawing/2014/main" id="{4D7DD152-F0C0-E29B-0E9E-531D1D50B28E}"/>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a:extLst>
              <a:ext uri="{FF2B5EF4-FFF2-40B4-BE49-F238E27FC236}">
                <a16:creationId xmlns:a16="http://schemas.microsoft.com/office/drawing/2014/main" id="{35A46F51-34B6-2FD3-5A18-ED042B77DD5B}"/>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B2C Model: Service Provider</a:t>
            </a:r>
          </a:p>
        </p:txBody>
      </p:sp>
      <p:sp>
        <p:nvSpPr>
          <p:cNvPr id="45059" name="Rectangle 3">
            <a:extLst>
              <a:ext uri="{FF2B5EF4-FFF2-40B4-BE49-F238E27FC236}">
                <a16:creationId xmlns:a16="http://schemas.microsoft.com/office/drawing/2014/main" id="{F5D1F747-2B66-1522-319A-F9A82105E39D}"/>
              </a:ext>
            </a:extLst>
          </p:cNvPr>
          <p:cNvSpPr>
            <a:spLocks noChangeArrowheads="1"/>
          </p:cNvSpPr>
          <p:nvPr/>
        </p:nvSpPr>
        <p:spPr bwMode="auto">
          <a:xfrm>
            <a:off x="457200" y="1827213"/>
            <a:ext cx="8382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en-US" altLang="en-US" sz="2000">
                <a:latin typeface="Candara" panose="020E0502030303020204" pitchFamily="34" charset="0"/>
              </a:rPr>
              <a:t>Companies that make money by selling users a service, rather than a product. </a:t>
            </a:r>
          </a:p>
          <a:p>
            <a:pPr eaLnBrk="1" hangingPunct="1">
              <a:buFont typeface="Arial" panose="020B0604020202020204" pitchFamily="34" charset="0"/>
              <a:buChar char="•"/>
            </a:pPr>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Value proposition</a:t>
            </a:r>
          </a:p>
          <a:p>
            <a:pPr lvl="1" eaLnBrk="1" hangingPunct="1">
              <a:buFont typeface="Courier New" panose="02070309020205020404" pitchFamily="49" charset="0"/>
              <a:buChar char="o"/>
            </a:pPr>
            <a:r>
              <a:rPr lang="en-US" altLang="en-US" sz="1600">
                <a:latin typeface="Candara" panose="020E0502030303020204" pitchFamily="34" charset="0"/>
              </a:rPr>
              <a:t>Valuable, convenient, time-saving, low-cost alternatives to traditional service providers</a:t>
            </a:r>
          </a:p>
          <a:p>
            <a:pPr lvl="1" eaLnBrk="1" hangingPunct="1">
              <a:buFont typeface="Courier New" panose="02070309020205020404" pitchFamily="49" charset="0"/>
              <a:buChar char="o"/>
            </a:pPr>
            <a:endParaRPr lang="en-US" altLang="en-US" sz="16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Revenue</a:t>
            </a:r>
          </a:p>
          <a:p>
            <a:pPr lvl="1" eaLnBrk="1" hangingPunct="1">
              <a:buFont typeface="Courier New" panose="02070309020205020404" pitchFamily="49" charset="0"/>
              <a:buChar char="o"/>
            </a:pPr>
            <a:r>
              <a:rPr lang="en-US" altLang="en-US" sz="1600">
                <a:latin typeface="Candara" panose="020E0502030303020204" pitchFamily="34" charset="0"/>
              </a:rPr>
              <a:t>Sales of services, subscription fees or one-time payment</a:t>
            </a:r>
          </a:p>
          <a:p>
            <a:pPr lvl="1" eaLnBrk="1" hangingPunct="1">
              <a:buFont typeface="Courier New" panose="02070309020205020404" pitchFamily="49" charset="0"/>
              <a:buChar char="o"/>
            </a:pPr>
            <a:endParaRPr lang="en-US" altLang="en-US" sz="16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Example</a:t>
            </a:r>
          </a:p>
          <a:p>
            <a:pPr lvl="1" eaLnBrk="1" hangingPunct="1">
              <a:buFont typeface="Courier New" panose="02070309020205020404" pitchFamily="49" charset="0"/>
              <a:buChar char="o"/>
            </a:pPr>
            <a:r>
              <a:rPr lang="en-US" altLang="en-US" sz="1600">
                <a:latin typeface="Candara" panose="020E0502030303020204" pitchFamily="34" charset="0"/>
              </a:rPr>
              <a:t>VisaNow.com</a:t>
            </a:r>
          </a:p>
          <a:p>
            <a:pPr lvl="1" eaLnBrk="1" hangingPunct="1">
              <a:buFont typeface="Courier New" panose="02070309020205020404" pitchFamily="49" charset="0"/>
              <a:buChar char="o"/>
            </a:pPr>
            <a:r>
              <a:rPr lang="en-US" altLang="en-US" sz="1600">
                <a:latin typeface="Candara" panose="020E0502030303020204" pitchFamily="34" charset="0"/>
              </a:rPr>
              <a:t>RocketLawyer</a:t>
            </a:r>
          </a:p>
        </p:txBody>
      </p:sp>
      <p:sp>
        <p:nvSpPr>
          <p:cNvPr id="189444" name="Rectangle 4">
            <a:extLst>
              <a:ext uri="{FF2B5EF4-FFF2-40B4-BE49-F238E27FC236}">
                <a16:creationId xmlns:a16="http://schemas.microsoft.com/office/drawing/2014/main" id="{B5BDAAE2-4540-0B7A-ED82-B702CDB360B6}"/>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a:extLst>
              <a:ext uri="{FF2B5EF4-FFF2-40B4-BE49-F238E27FC236}">
                <a16:creationId xmlns:a16="http://schemas.microsoft.com/office/drawing/2014/main" id="{414F4358-79B6-4073-D920-5F15F9476B0F}"/>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B2B Model: Net Marketplaces (e-hubs)</a:t>
            </a:r>
          </a:p>
        </p:txBody>
      </p:sp>
      <p:sp>
        <p:nvSpPr>
          <p:cNvPr id="47107" name="Rectangle 3">
            <a:extLst>
              <a:ext uri="{FF2B5EF4-FFF2-40B4-BE49-F238E27FC236}">
                <a16:creationId xmlns:a16="http://schemas.microsoft.com/office/drawing/2014/main" id="{F25C5684-99F0-F7DD-74B1-595BE0314A7B}"/>
              </a:ext>
            </a:extLst>
          </p:cNvPr>
          <p:cNvSpPr>
            <a:spLocks noChangeArrowheads="1"/>
          </p:cNvSpPr>
          <p:nvPr/>
        </p:nvSpPr>
        <p:spPr bwMode="auto">
          <a:xfrm>
            <a:off x="457200" y="1746250"/>
            <a:ext cx="8305800" cy="465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Aft>
                <a:spcPct val="50000"/>
              </a:spcAft>
              <a:buFontTx/>
              <a:buChar char="•"/>
            </a:pPr>
            <a:r>
              <a:rPr lang="en-US" altLang="en-US" sz="1800" b="1">
                <a:latin typeface="Candara" panose="020E0502030303020204" pitchFamily="34" charset="0"/>
              </a:rPr>
              <a:t>Internet-based marketplace for buyers and sellers</a:t>
            </a:r>
          </a:p>
          <a:p>
            <a:pPr eaLnBrk="1" hangingPunct="1">
              <a:spcAft>
                <a:spcPct val="50000"/>
              </a:spcAft>
              <a:buFontTx/>
              <a:buChar char="•"/>
            </a:pPr>
            <a:r>
              <a:rPr lang="en-US" altLang="en-US" sz="1800">
                <a:latin typeface="Candara" panose="020E0502030303020204" pitchFamily="34" charset="0"/>
              </a:rPr>
              <a:t>Industry-owned or independent intermediary</a:t>
            </a:r>
          </a:p>
          <a:p>
            <a:pPr eaLnBrk="1" hangingPunct="1">
              <a:spcAft>
                <a:spcPct val="50000"/>
              </a:spcAft>
              <a:buFontTx/>
              <a:buChar char="•"/>
            </a:pPr>
            <a:r>
              <a:rPr lang="en-US" altLang="en-US" sz="1800">
                <a:latin typeface="Candara" panose="020E0502030303020204" pitchFamily="34" charset="0"/>
              </a:rPr>
              <a:t>May establish prices through online negotiations, auctions, requests for quotations or use fixed prices</a:t>
            </a:r>
          </a:p>
          <a:p>
            <a:pPr eaLnBrk="1" hangingPunct="1">
              <a:spcAft>
                <a:spcPct val="50000"/>
              </a:spcAft>
              <a:buFontTx/>
              <a:buChar char="•"/>
            </a:pPr>
            <a:r>
              <a:rPr lang="en-US" altLang="en-US" sz="1800" b="1">
                <a:latin typeface="Candara" panose="020E0502030303020204" pitchFamily="34" charset="0"/>
              </a:rPr>
              <a:t>Generate revenue from transactions and other services</a:t>
            </a:r>
          </a:p>
          <a:p>
            <a:pPr eaLnBrk="1" hangingPunct="1">
              <a:spcAft>
                <a:spcPct val="50000"/>
              </a:spcAft>
              <a:buFontTx/>
              <a:buChar char="•"/>
            </a:pPr>
            <a:r>
              <a:rPr lang="en-US" altLang="en-US" sz="1800">
                <a:latin typeface="Candara" panose="020E0502030303020204" pitchFamily="34" charset="0"/>
              </a:rPr>
              <a:t>May focus on </a:t>
            </a:r>
            <a:r>
              <a:rPr lang="en-US" altLang="en-US" sz="1800" b="1">
                <a:latin typeface="Candara" panose="020E0502030303020204" pitchFamily="34" charset="0"/>
              </a:rPr>
              <a:t>direct goods</a:t>
            </a:r>
            <a:r>
              <a:rPr lang="en-US" altLang="en-US" sz="1800">
                <a:latin typeface="Candara" panose="020E0502030303020204" pitchFamily="34" charset="0"/>
              </a:rPr>
              <a:t> or </a:t>
            </a:r>
            <a:r>
              <a:rPr lang="en-US" altLang="en-US" sz="1800" b="1">
                <a:latin typeface="Candara" panose="020E0502030303020204" pitchFamily="34" charset="0"/>
              </a:rPr>
              <a:t>indirect goods</a:t>
            </a:r>
          </a:p>
          <a:p>
            <a:pPr eaLnBrk="1" hangingPunct="1">
              <a:spcAft>
                <a:spcPct val="50000"/>
              </a:spcAft>
              <a:buFontTx/>
              <a:buChar char="•"/>
            </a:pPr>
            <a:r>
              <a:rPr lang="en-US" altLang="en-US" sz="1800">
                <a:latin typeface="Candara" panose="020E0502030303020204" pitchFamily="34" charset="0"/>
              </a:rPr>
              <a:t>May serve </a:t>
            </a:r>
            <a:r>
              <a:rPr lang="en-US" altLang="en-US" sz="1800" b="1">
                <a:latin typeface="Candara" panose="020E0502030303020204" pitchFamily="34" charset="0"/>
              </a:rPr>
              <a:t>vertical</a:t>
            </a:r>
            <a:r>
              <a:rPr lang="en-US" altLang="en-US" sz="1800">
                <a:latin typeface="Candara" panose="020E0502030303020204" pitchFamily="34" charset="0"/>
              </a:rPr>
              <a:t> or </a:t>
            </a:r>
            <a:r>
              <a:rPr lang="en-US" altLang="en-US" sz="1800" b="1">
                <a:latin typeface="Candara" panose="020E0502030303020204" pitchFamily="34" charset="0"/>
              </a:rPr>
              <a:t>horizontal</a:t>
            </a:r>
            <a:r>
              <a:rPr lang="en-US" altLang="en-US" sz="1800">
                <a:latin typeface="Candara" panose="020E0502030303020204" pitchFamily="34" charset="0"/>
              </a:rPr>
              <a:t> markets</a:t>
            </a:r>
          </a:p>
          <a:p>
            <a:pPr eaLnBrk="1" hangingPunct="1">
              <a:spcAft>
                <a:spcPct val="50000"/>
              </a:spcAft>
              <a:buFontTx/>
              <a:buChar char="•"/>
            </a:pPr>
            <a:r>
              <a:rPr lang="en-US" altLang="en-US" sz="1800">
                <a:latin typeface="Candara" panose="020E0502030303020204" pitchFamily="34" charset="0"/>
              </a:rPr>
              <a:t>Example: Exostar</a:t>
            </a:r>
            <a:endParaRPr lang="en-US" altLang="en-US" sz="1800" b="1">
              <a:latin typeface="Candara" panose="020E0502030303020204" pitchFamily="34" charset="0"/>
              <a:cs typeface="Times New Roman" panose="02020603050405020304" pitchFamily="18" charset="0"/>
            </a:endParaRPr>
          </a:p>
          <a:p>
            <a:pPr eaLnBrk="1" hangingPunct="1">
              <a:spcAft>
                <a:spcPct val="25000"/>
              </a:spcAft>
            </a:pPr>
            <a:endParaRPr lang="en-US" altLang="en-US" sz="2000" b="1">
              <a:cs typeface="Times New Roman" panose="02020603050405020304" pitchFamily="18" charset="0"/>
            </a:endParaRPr>
          </a:p>
        </p:txBody>
      </p:sp>
      <p:sp>
        <p:nvSpPr>
          <p:cNvPr id="207876" name="Rectangle 4">
            <a:extLst>
              <a:ext uri="{FF2B5EF4-FFF2-40B4-BE49-F238E27FC236}">
                <a16:creationId xmlns:a16="http://schemas.microsoft.com/office/drawing/2014/main" id="{84DABB2D-B66E-2278-468D-8CC786973FC4}"/>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graphicFrame>
        <p:nvGraphicFramePr>
          <p:cNvPr id="47109" name="Object 8">
            <a:extLst>
              <a:ext uri="{FF2B5EF4-FFF2-40B4-BE49-F238E27FC236}">
                <a16:creationId xmlns:a16="http://schemas.microsoft.com/office/drawing/2014/main" id="{92E54C27-71B7-C487-A287-06B6389FABF4}"/>
              </a:ext>
            </a:extLst>
          </p:cNvPr>
          <p:cNvGraphicFramePr>
            <a:graphicFrameLocks noChangeAspect="1"/>
          </p:cNvGraphicFramePr>
          <p:nvPr/>
        </p:nvGraphicFramePr>
        <p:xfrm>
          <a:off x="5295900" y="3700463"/>
          <a:ext cx="3619500" cy="2700337"/>
        </p:xfrm>
        <a:graphic>
          <a:graphicData uri="http://schemas.openxmlformats.org/presentationml/2006/ole">
            <mc:AlternateContent xmlns:mc="http://schemas.openxmlformats.org/markup-compatibility/2006">
              <mc:Choice xmlns:v="urn:schemas-microsoft-com:vml" Requires="v">
                <p:oleObj name="Image" r:id="rId3" imgW="5206349" imgH="3885714" progId="Photoshop.Image.7">
                  <p:embed/>
                </p:oleObj>
              </mc:Choice>
              <mc:Fallback>
                <p:oleObj name="Image" r:id="rId3" imgW="5206349" imgH="3885714" progId="Photoshop.Image.7">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5900" y="3700463"/>
                        <a:ext cx="3619500" cy="270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1">
            <a:extLst>
              <a:ext uri="{FF2B5EF4-FFF2-40B4-BE49-F238E27FC236}">
                <a16:creationId xmlns:a16="http://schemas.microsoft.com/office/drawing/2014/main" id="{86B228BB-E0BF-7510-1816-2E2B00A0506F}"/>
              </a:ext>
            </a:extLst>
          </p:cNvPr>
          <p:cNvSpPr/>
          <p:nvPr/>
        </p:nvSpPr>
        <p:spPr>
          <a:xfrm>
            <a:off x="1752600" y="5051425"/>
            <a:ext cx="3276600" cy="1219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chemeClr val="tx1"/>
                </a:solidFill>
                <a:latin typeface="Candara" panose="020E0502030303020204" pitchFamily="34" charset="0"/>
              </a:rPr>
              <a:t>Net marketplaces are online marketplaces where multiple buyers can purchase from multiple sellers.</a:t>
            </a:r>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a:extLst>
              <a:ext uri="{FF2B5EF4-FFF2-40B4-BE49-F238E27FC236}">
                <a16:creationId xmlns:a16="http://schemas.microsoft.com/office/drawing/2014/main" id="{FB9EEACE-BC28-4EB1-D899-296743EA9373}"/>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B2BModel: E-distributor</a:t>
            </a:r>
          </a:p>
        </p:txBody>
      </p:sp>
      <p:sp>
        <p:nvSpPr>
          <p:cNvPr id="49155" name="Rectangle 3">
            <a:extLst>
              <a:ext uri="{FF2B5EF4-FFF2-40B4-BE49-F238E27FC236}">
                <a16:creationId xmlns:a16="http://schemas.microsoft.com/office/drawing/2014/main" id="{0B5D8D4E-26BC-B7FF-0128-D40200D7D103}"/>
              </a:ext>
            </a:extLst>
          </p:cNvPr>
          <p:cNvSpPr>
            <a:spLocks noChangeArrowheads="1"/>
          </p:cNvSpPr>
          <p:nvPr/>
        </p:nvSpPr>
        <p:spPr bwMode="auto">
          <a:xfrm>
            <a:off x="457200" y="1827213"/>
            <a:ext cx="8382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en-US" altLang="en-US" sz="2000">
                <a:latin typeface="Candara" panose="020E0502030303020204" pitchFamily="34" charset="0"/>
              </a:rPr>
              <a:t>Supplies products and services directly to individual businesses. </a:t>
            </a:r>
          </a:p>
          <a:p>
            <a:pPr eaLnBrk="1" hangingPunct="1">
              <a:buFont typeface="Arial" panose="020B0604020202020204" pitchFamily="34" charset="0"/>
              <a:buChar char="•"/>
            </a:pPr>
            <a:r>
              <a:rPr lang="en-US" altLang="en-US" sz="2000">
                <a:latin typeface="Candara" panose="020E0502030303020204" pitchFamily="34" charset="0"/>
              </a:rPr>
              <a:t>Owned by one company seeking to serve many customers. </a:t>
            </a:r>
          </a:p>
          <a:p>
            <a:pPr eaLnBrk="1" hangingPunct="1">
              <a:buFont typeface="Arial" panose="020B0604020202020204" pitchFamily="34" charset="0"/>
              <a:buChar char="•"/>
            </a:pPr>
            <a:r>
              <a:rPr lang="en-US" altLang="en-US" sz="2000">
                <a:latin typeface="Candara" panose="020E0502030303020204" pitchFamily="34" charset="0"/>
              </a:rPr>
              <a:t>The more products and services a company makes available on its site, the more attractive that site is to potential customers. </a:t>
            </a:r>
          </a:p>
          <a:p>
            <a:pPr eaLnBrk="1" hangingPunct="1">
              <a:buFont typeface="Arial" panose="020B0604020202020204" pitchFamily="34" charset="0"/>
              <a:buChar char="•"/>
            </a:pPr>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Revenue</a:t>
            </a:r>
          </a:p>
          <a:p>
            <a:pPr lvl="1" eaLnBrk="1" hangingPunct="1">
              <a:buFont typeface="Courier New" panose="02070309020205020404" pitchFamily="49" charset="0"/>
              <a:buChar char="o"/>
            </a:pPr>
            <a:r>
              <a:rPr lang="en-US" altLang="en-US" sz="1600">
                <a:latin typeface="Candara" panose="020E0502030303020204" pitchFamily="34" charset="0"/>
              </a:rPr>
              <a:t>Sales of goods</a:t>
            </a:r>
          </a:p>
          <a:p>
            <a:pPr eaLnBrk="1" hangingPunct="1">
              <a:buFont typeface="Arial" panose="020B0604020202020204" pitchFamily="34" charset="0"/>
              <a:buChar char="•"/>
            </a:pPr>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Example</a:t>
            </a:r>
            <a:r>
              <a:rPr lang="en-US" altLang="en-US" sz="2000">
                <a:latin typeface="Candara" panose="020E0502030303020204" pitchFamily="34" charset="0"/>
              </a:rPr>
              <a:t> </a:t>
            </a:r>
          </a:p>
          <a:p>
            <a:pPr lvl="1" eaLnBrk="1" hangingPunct="1">
              <a:buFont typeface="Courier New" panose="02070309020205020404" pitchFamily="49" charset="0"/>
              <a:buChar char="o"/>
            </a:pPr>
            <a:r>
              <a:rPr lang="en-US" altLang="en-US" sz="1600">
                <a:latin typeface="Candara" panose="020E0502030303020204" pitchFamily="34" charset="0"/>
              </a:rPr>
              <a:t>Grainger.com (distributor of maintenance, repair &amp; operations)</a:t>
            </a:r>
          </a:p>
          <a:p>
            <a:pPr lvl="1" eaLnBrk="1" hangingPunct="1">
              <a:buFont typeface="Courier New" panose="02070309020205020404" pitchFamily="49" charset="0"/>
              <a:buChar char="o"/>
            </a:pPr>
            <a:r>
              <a:rPr lang="en-US" altLang="en-US" sz="1600">
                <a:latin typeface="Candara" panose="020E0502030303020204" pitchFamily="34" charset="0"/>
              </a:rPr>
              <a:t>Partstore.com</a:t>
            </a:r>
          </a:p>
        </p:txBody>
      </p:sp>
      <p:sp>
        <p:nvSpPr>
          <p:cNvPr id="189444" name="Rectangle 4">
            <a:extLst>
              <a:ext uri="{FF2B5EF4-FFF2-40B4-BE49-F238E27FC236}">
                <a16:creationId xmlns:a16="http://schemas.microsoft.com/office/drawing/2014/main" id="{46654907-3DF1-732F-EB68-B764B648D1AD}"/>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a:extLst>
              <a:ext uri="{FF2B5EF4-FFF2-40B4-BE49-F238E27FC236}">
                <a16:creationId xmlns:a16="http://schemas.microsoft.com/office/drawing/2014/main" id="{B88BE7F3-5959-EA10-DE4C-6219A2900511}"/>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B2BModel: E-procurement</a:t>
            </a:r>
          </a:p>
        </p:txBody>
      </p:sp>
      <p:sp>
        <p:nvSpPr>
          <p:cNvPr id="51203" name="Rectangle 3">
            <a:extLst>
              <a:ext uri="{FF2B5EF4-FFF2-40B4-BE49-F238E27FC236}">
                <a16:creationId xmlns:a16="http://schemas.microsoft.com/office/drawing/2014/main" id="{CA0FA605-9025-93E2-798C-3ECF6886118E}"/>
              </a:ext>
            </a:extLst>
          </p:cNvPr>
          <p:cNvSpPr>
            <a:spLocks noChangeArrowheads="1"/>
          </p:cNvSpPr>
          <p:nvPr/>
        </p:nvSpPr>
        <p:spPr bwMode="auto">
          <a:xfrm>
            <a:off x="457200" y="1827213"/>
            <a:ext cx="8382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en-US" altLang="en-US" sz="2000">
                <a:latin typeface="Candara" panose="020E0502030303020204" pitchFamily="34" charset="0"/>
              </a:rPr>
              <a:t>Single firm creating digital markets where sellers and buyers transact for indirect inputs. </a:t>
            </a:r>
          </a:p>
          <a:p>
            <a:pPr eaLnBrk="1" hangingPunct="1">
              <a:buFont typeface="Arial" panose="020B0604020202020204" pitchFamily="34" charset="0"/>
              <a:buChar char="•"/>
            </a:pPr>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Revenue</a:t>
            </a:r>
          </a:p>
          <a:p>
            <a:pPr lvl="1" eaLnBrk="1" hangingPunct="1">
              <a:buFont typeface="Arial" panose="020B0604020202020204" pitchFamily="34" charset="0"/>
              <a:buChar char="•"/>
            </a:pPr>
            <a:r>
              <a:rPr lang="en-US" altLang="en-US" sz="1600">
                <a:latin typeface="Candara" panose="020E0502030303020204" pitchFamily="34" charset="0"/>
              </a:rPr>
              <a:t>Fees for market-making services, supply change management</a:t>
            </a:r>
          </a:p>
          <a:p>
            <a:pPr eaLnBrk="1" hangingPunct="1">
              <a:buFont typeface="Arial" panose="020B0604020202020204" pitchFamily="34" charset="0"/>
              <a:buChar char="•"/>
            </a:pPr>
            <a:r>
              <a:rPr lang="en-US" altLang="en-US" sz="2000" b="1">
                <a:latin typeface="Candara" panose="020E0502030303020204" pitchFamily="34" charset="0"/>
              </a:rPr>
              <a:t>Application service providers</a:t>
            </a:r>
          </a:p>
          <a:p>
            <a:pPr lvl="1" eaLnBrk="1" hangingPunct="1">
              <a:buFont typeface="Courier New" panose="02070309020205020404" pitchFamily="49" charset="0"/>
              <a:buChar char="o"/>
            </a:pPr>
            <a:r>
              <a:rPr lang="en-US" altLang="en-US" sz="1600">
                <a:latin typeface="Candara" panose="020E0502030303020204" pitchFamily="34" charset="0"/>
              </a:rPr>
              <a:t>A company that sells access to Internet-based software applications to other companies.</a:t>
            </a:r>
          </a:p>
          <a:p>
            <a:pPr lvl="1" eaLnBrk="1" hangingPunct="1">
              <a:buFont typeface="Courier New" panose="02070309020205020404" pitchFamily="49" charset="0"/>
              <a:buChar char="o"/>
            </a:pPr>
            <a:r>
              <a:rPr lang="en-US" altLang="en-US" sz="1600">
                <a:latin typeface="Candara" panose="020E0502030303020204" pitchFamily="34" charset="0"/>
              </a:rPr>
              <a:t>Finding new customers for software, increasing market size and achieving scale economics. </a:t>
            </a:r>
          </a:p>
          <a:p>
            <a:pPr lvl="1" eaLnBrk="1" hangingPunct="1">
              <a:buFont typeface="Courier New" panose="02070309020205020404" pitchFamily="49" charset="0"/>
              <a:buChar char="o"/>
            </a:pPr>
            <a:r>
              <a:rPr lang="en-US" altLang="en-US" sz="1600" b="1">
                <a:latin typeface="Candara" panose="020E0502030303020204" pitchFamily="34" charset="0"/>
              </a:rPr>
              <a:t>Scale economics</a:t>
            </a:r>
            <a:r>
              <a:rPr lang="en-US" altLang="en-US" sz="1600">
                <a:latin typeface="Candara" panose="020E0502030303020204" pitchFamily="34" charset="0"/>
                <a:sym typeface="Wingdings" panose="05000000000000000000" pitchFamily="2" charset="2"/>
              </a:rPr>
              <a:t> Efficiencies that arise from increasing the size of a business. </a:t>
            </a:r>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Example</a:t>
            </a:r>
          </a:p>
          <a:p>
            <a:pPr lvl="1" eaLnBrk="1" hangingPunct="1">
              <a:buFont typeface="Courier New" panose="02070309020205020404" pitchFamily="49" charset="0"/>
              <a:buChar char="o"/>
            </a:pPr>
            <a:r>
              <a:rPr lang="en-US" altLang="en-US" sz="1600">
                <a:latin typeface="Candara" panose="020E0502030303020204" pitchFamily="34" charset="0"/>
              </a:rPr>
              <a:t>Ariba (</a:t>
            </a:r>
            <a:r>
              <a:rPr lang="en-US" altLang="en-US" sz="1600">
                <a:latin typeface="Candara" panose="020E0502030303020204" pitchFamily="34" charset="0"/>
                <a:hlinkClick r:id="rId3"/>
              </a:rPr>
              <a:t>http://www.ariba.com/</a:t>
            </a:r>
            <a:r>
              <a:rPr lang="en-US" altLang="en-US" sz="1600">
                <a:latin typeface="Candara" panose="020E0502030303020204" pitchFamily="34" charset="0"/>
              </a:rPr>
              <a:t>) </a:t>
            </a:r>
          </a:p>
          <a:p>
            <a:pPr lvl="2" eaLnBrk="1" hangingPunct="1">
              <a:buFont typeface="Courier New" panose="02070309020205020404" pitchFamily="49" charset="0"/>
              <a:buChar char="o"/>
            </a:pPr>
            <a:r>
              <a:rPr lang="en-US" altLang="en-US" sz="1400">
                <a:latin typeface="Candara" panose="020E0502030303020204" pitchFamily="34" charset="0"/>
              </a:rPr>
              <a:t>Create software where large firms organize their procurement process</a:t>
            </a:r>
          </a:p>
          <a:p>
            <a:pPr lvl="2" eaLnBrk="1" hangingPunct="1">
              <a:buFont typeface="Courier New" panose="02070309020205020404" pitchFamily="49" charset="0"/>
              <a:buChar char="o"/>
            </a:pPr>
            <a:r>
              <a:rPr lang="en-US" altLang="en-US" sz="1400">
                <a:latin typeface="Candara" panose="020E0502030303020204" pitchFamily="34" charset="0"/>
              </a:rPr>
              <a:t>Creates custom-integrated online catalogs (suppliers list their offerings) for purchasing firms. </a:t>
            </a:r>
          </a:p>
          <a:p>
            <a:pPr lvl="1" eaLnBrk="1" hangingPunct="1">
              <a:buFont typeface="Courier New" panose="02070309020205020404" pitchFamily="49" charset="0"/>
              <a:buChar char="o"/>
            </a:pPr>
            <a:r>
              <a:rPr lang="en-US" altLang="en-US" sz="1600">
                <a:latin typeface="Candara" panose="020E0502030303020204" pitchFamily="34" charset="0"/>
              </a:rPr>
              <a:t>PerfectCommerce</a:t>
            </a:r>
          </a:p>
        </p:txBody>
      </p:sp>
      <p:sp>
        <p:nvSpPr>
          <p:cNvPr id="189444" name="Rectangle 4">
            <a:extLst>
              <a:ext uri="{FF2B5EF4-FFF2-40B4-BE49-F238E27FC236}">
                <a16:creationId xmlns:a16="http://schemas.microsoft.com/office/drawing/2014/main" id="{3D5604D4-5CD8-97BA-9DC6-C4ECB9BF38E0}"/>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a:extLst>
              <a:ext uri="{FF2B5EF4-FFF2-40B4-BE49-F238E27FC236}">
                <a16:creationId xmlns:a16="http://schemas.microsoft.com/office/drawing/2014/main" id="{73D517B1-1B2D-F475-4675-7163CE4671C8}"/>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B2BModel: Exchange</a:t>
            </a:r>
          </a:p>
        </p:txBody>
      </p:sp>
      <p:sp>
        <p:nvSpPr>
          <p:cNvPr id="189443" name="Rectangle 3">
            <a:extLst>
              <a:ext uri="{FF2B5EF4-FFF2-40B4-BE49-F238E27FC236}">
                <a16:creationId xmlns:a16="http://schemas.microsoft.com/office/drawing/2014/main" id="{7F80415B-DF3A-2CAC-3B61-CF90D0390E78}"/>
              </a:ext>
            </a:extLst>
          </p:cNvPr>
          <p:cNvSpPr>
            <a:spLocks noChangeArrowheads="1"/>
          </p:cNvSpPr>
          <p:nvPr/>
        </p:nvSpPr>
        <p:spPr bwMode="auto">
          <a:xfrm>
            <a:off x="457200" y="1827213"/>
            <a:ext cx="8382000" cy="4419600"/>
          </a:xfrm>
          <a:prstGeom prst="rect">
            <a:avLst/>
          </a:prstGeom>
          <a:noFill/>
          <a:ln>
            <a:noFill/>
          </a:ln>
          <a:effec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085850" indent="-228600">
              <a:defRPr sz="2400">
                <a:solidFill>
                  <a:schemeClr val="tx1"/>
                </a:solidFill>
                <a:latin typeface="Times New Roman" panose="02020603050405020304" pitchFamily="18" charset="0"/>
              </a:defRPr>
            </a:lvl3pPr>
            <a:lvl4pPr marL="1428750" indent="-228600">
              <a:defRPr sz="2400">
                <a:solidFill>
                  <a:schemeClr val="tx1"/>
                </a:solidFill>
                <a:latin typeface="Times New Roman" panose="02020603050405020304" pitchFamily="18" charset="0"/>
              </a:defRPr>
            </a:lvl4pPr>
            <a:lvl5pPr marL="1771650" indent="-228600">
              <a:defRPr sz="2400">
                <a:solidFill>
                  <a:schemeClr val="tx1"/>
                </a:solidFill>
                <a:latin typeface="Times New Roman" panose="02020603050405020304" pitchFamily="18" charset="0"/>
              </a:defRPr>
            </a:lvl5pPr>
            <a:lvl6pPr marL="2228850" indent="-228600" fontAlgn="base">
              <a:spcBef>
                <a:spcPct val="0"/>
              </a:spcBef>
              <a:spcAft>
                <a:spcPct val="0"/>
              </a:spcAft>
              <a:defRPr sz="2400">
                <a:solidFill>
                  <a:schemeClr val="tx1"/>
                </a:solidFill>
                <a:latin typeface="Times New Roman" panose="02020603050405020304" pitchFamily="18" charset="0"/>
              </a:defRPr>
            </a:lvl6pPr>
            <a:lvl7pPr marL="2686050" indent="-228600" fontAlgn="base">
              <a:spcBef>
                <a:spcPct val="0"/>
              </a:spcBef>
              <a:spcAft>
                <a:spcPct val="0"/>
              </a:spcAft>
              <a:defRPr sz="2400">
                <a:solidFill>
                  <a:schemeClr val="tx1"/>
                </a:solidFill>
                <a:latin typeface="Times New Roman" panose="02020603050405020304" pitchFamily="18" charset="0"/>
              </a:defRPr>
            </a:lvl7pPr>
            <a:lvl8pPr marL="3143250" indent="-228600" fontAlgn="base">
              <a:spcBef>
                <a:spcPct val="0"/>
              </a:spcBef>
              <a:spcAft>
                <a:spcPct val="0"/>
              </a:spcAft>
              <a:defRPr sz="2400">
                <a:solidFill>
                  <a:schemeClr val="tx1"/>
                </a:solidFill>
                <a:latin typeface="Times New Roman" panose="02020603050405020304" pitchFamily="18" charset="0"/>
              </a:defRPr>
            </a:lvl8pPr>
            <a:lvl9pPr marL="3600450" indent="-228600" fontAlgn="base">
              <a:spcBef>
                <a:spcPct val="0"/>
              </a:spcBef>
              <a:spcAft>
                <a:spcPct val="0"/>
              </a:spcAft>
              <a:defRPr sz="2400">
                <a:solidFill>
                  <a:schemeClr val="tx1"/>
                </a:solidFill>
                <a:latin typeface="Times New Roman" panose="02020603050405020304" pitchFamily="18" charset="0"/>
              </a:defRPr>
            </a:lvl9pPr>
          </a:lstStyle>
          <a:p>
            <a:pPr eaLnBrk="1" hangingPunct="1">
              <a:lnSpc>
                <a:spcPct val="90000"/>
              </a:lnSpc>
              <a:buFont typeface="Arial" panose="020B0604020202020204" pitchFamily="34" charset="0"/>
              <a:buChar char="•"/>
              <a:defRPr/>
            </a:pPr>
            <a:r>
              <a:rPr lang="en-US" sz="2000" dirty="0">
                <a:latin typeface="Candara" pitchFamily="34" charset="0"/>
              </a:rPr>
              <a:t>Electronic digital marketplace where suppliers and commercial purchasers can conduct transactions.</a:t>
            </a:r>
          </a:p>
          <a:p>
            <a:pPr eaLnBrk="1" hangingPunct="1">
              <a:lnSpc>
                <a:spcPct val="90000"/>
              </a:lnSpc>
              <a:buFont typeface="Arial" panose="020B0604020202020204" pitchFamily="34" charset="0"/>
              <a:buChar char="•"/>
              <a:defRPr/>
            </a:pPr>
            <a:r>
              <a:rPr lang="en-US" sz="2000" dirty="0">
                <a:latin typeface="Candara" pitchFamily="34" charset="0"/>
              </a:rPr>
              <a:t>Usually owned by independent firms whose business is making a market.</a:t>
            </a:r>
          </a:p>
          <a:p>
            <a:pPr eaLnBrk="1" hangingPunct="1">
              <a:lnSpc>
                <a:spcPct val="90000"/>
              </a:lnSpc>
              <a:buFont typeface="Arial" panose="020B0604020202020204" pitchFamily="34" charset="0"/>
              <a:buChar char="•"/>
              <a:defRPr/>
            </a:pPr>
            <a:r>
              <a:rPr lang="en-US" sz="2000" dirty="0">
                <a:latin typeface="Candara" pitchFamily="34" charset="0"/>
              </a:rPr>
              <a:t>Usually serve a single vertical industry.</a:t>
            </a:r>
          </a:p>
          <a:p>
            <a:pPr eaLnBrk="1" hangingPunct="1">
              <a:lnSpc>
                <a:spcPct val="90000"/>
              </a:lnSpc>
              <a:buFont typeface="Arial" panose="020B0604020202020204" pitchFamily="34" charset="0"/>
              <a:buChar char="•"/>
              <a:defRPr/>
            </a:pPr>
            <a:endParaRPr lang="en-US" sz="2000" dirty="0">
              <a:latin typeface="Candara" pitchFamily="34" charset="0"/>
            </a:endParaRPr>
          </a:p>
          <a:p>
            <a:pPr eaLnBrk="1" hangingPunct="1">
              <a:lnSpc>
                <a:spcPct val="90000"/>
              </a:lnSpc>
              <a:buFont typeface="Arial" panose="020B0604020202020204" pitchFamily="34" charset="0"/>
              <a:buChar char="•"/>
              <a:defRPr/>
            </a:pPr>
            <a:r>
              <a:rPr lang="en-US" sz="2000" b="1" dirty="0">
                <a:latin typeface="Candara" pitchFamily="34" charset="0"/>
              </a:rPr>
              <a:t>Revenue</a:t>
            </a:r>
          </a:p>
          <a:p>
            <a:pPr marL="800100" lvl="1" indent="-342900" eaLnBrk="1" hangingPunct="1">
              <a:lnSpc>
                <a:spcPct val="90000"/>
              </a:lnSpc>
              <a:buFont typeface="Wingdings" panose="05000000000000000000" pitchFamily="2" charset="2"/>
              <a:buChar char="ü"/>
              <a:defRPr/>
            </a:pPr>
            <a:r>
              <a:rPr lang="en-US" sz="1800" dirty="0">
                <a:latin typeface="Candara" pitchFamily="34" charset="0"/>
              </a:rPr>
              <a:t>Commission fees and transaction fees.</a:t>
            </a:r>
          </a:p>
          <a:p>
            <a:pPr eaLnBrk="1" hangingPunct="1">
              <a:lnSpc>
                <a:spcPct val="90000"/>
              </a:lnSpc>
              <a:buFont typeface="Arial" panose="020B0604020202020204" pitchFamily="34" charset="0"/>
              <a:buChar char="•"/>
              <a:defRPr/>
            </a:pPr>
            <a:endParaRPr lang="en-US" sz="2000" dirty="0">
              <a:latin typeface="Candara" pitchFamily="34" charset="0"/>
            </a:endParaRPr>
          </a:p>
          <a:p>
            <a:pPr eaLnBrk="1" hangingPunct="1">
              <a:lnSpc>
                <a:spcPct val="90000"/>
              </a:lnSpc>
              <a:buFont typeface="Arial" panose="020B0604020202020204" pitchFamily="34" charset="0"/>
              <a:buChar char="•"/>
              <a:defRPr/>
            </a:pPr>
            <a:r>
              <a:rPr lang="en-US" sz="2000" b="1" dirty="0">
                <a:latin typeface="Candara" pitchFamily="34" charset="0"/>
              </a:rPr>
              <a:t>Example</a:t>
            </a:r>
          </a:p>
          <a:p>
            <a:pPr lvl="1" eaLnBrk="1" hangingPunct="1">
              <a:lnSpc>
                <a:spcPct val="90000"/>
              </a:lnSpc>
              <a:buFont typeface="Wingdings" panose="05000000000000000000" pitchFamily="2" charset="2"/>
              <a:buChar char="ü"/>
              <a:defRPr/>
            </a:pPr>
            <a:r>
              <a:rPr lang="en-US" sz="1800" dirty="0">
                <a:latin typeface="Candara" pitchFamily="34" charset="0"/>
              </a:rPr>
              <a:t>FoodTrader.com </a:t>
            </a:r>
          </a:p>
        </p:txBody>
      </p:sp>
      <p:sp>
        <p:nvSpPr>
          <p:cNvPr id="189444" name="Rectangle 4">
            <a:extLst>
              <a:ext uri="{FF2B5EF4-FFF2-40B4-BE49-F238E27FC236}">
                <a16:creationId xmlns:a16="http://schemas.microsoft.com/office/drawing/2014/main" id="{12087ADD-71EF-5453-3FCD-85FF2334B88F}"/>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a:extLst>
              <a:ext uri="{FF2B5EF4-FFF2-40B4-BE49-F238E27FC236}">
                <a16:creationId xmlns:a16="http://schemas.microsoft.com/office/drawing/2014/main" id="{8FBFF9F1-7C1D-9DFB-0C48-24F6C2382EDD}"/>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B2BModel: Industry Consortia</a:t>
            </a:r>
          </a:p>
        </p:txBody>
      </p:sp>
      <p:sp>
        <p:nvSpPr>
          <p:cNvPr id="55299" name="Rectangle 3">
            <a:extLst>
              <a:ext uri="{FF2B5EF4-FFF2-40B4-BE49-F238E27FC236}">
                <a16:creationId xmlns:a16="http://schemas.microsoft.com/office/drawing/2014/main" id="{FD3C8F87-C9FA-8A76-A33F-67183ACBD26F}"/>
              </a:ext>
            </a:extLst>
          </p:cNvPr>
          <p:cNvSpPr>
            <a:spLocks noChangeArrowheads="1"/>
          </p:cNvSpPr>
          <p:nvPr/>
        </p:nvSpPr>
        <p:spPr bwMode="auto">
          <a:xfrm>
            <a:off x="457200" y="1827213"/>
            <a:ext cx="8382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en-US" altLang="en-US" sz="2000">
                <a:latin typeface="Candara" panose="020E0502030303020204" pitchFamily="34" charset="0"/>
              </a:rPr>
              <a:t>Industry-owned </a:t>
            </a:r>
            <a:r>
              <a:rPr lang="en-US" altLang="en-US" sz="2000" b="1">
                <a:latin typeface="Candara" panose="020E0502030303020204" pitchFamily="34" charset="0"/>
              </a:rPr>
              <a:t>vertical marketplaces</a:t>
            </a:r>
            <a:r>
              <a:rPr lang="en-US" altLang="en-US" sz="2000">
                <a:latin typeface="Candara" panose="020E0502030303020204" pitchFamily="34" charset="0"/>
              </a:rPr>
              <a:t> that serve specific industries, such as the automobile, aerospace, chemical, floral, or logging industries. </a:t>
            </a:r>
          </a:p>
          <a:p>
            <a:pPr eaLnBrk="1" hangingPunct="1">
              <a:buFont typeface="Arial" panose="020B0604020202020204" pitchFamily="34" charset="0"/>
              <a:buChar char="•"/>
            </a:pPr>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Horizontal marketplaces</a:t>
            </a:r>
            <a:r>
              <a:rPr lang="en-US" altLang="en-US" sz="2000">
                <a:latin typeface="Candara" panose="020E0502030303020204" pitchFamily="34" charset="0"/>
              </a:rPr>
              <a:t>, in contrast, sell specific products and services to a wide range of industries, such as marketing-related, financial and computing services. </a:t>
            </a:r>
          </a:p>
          <a:p>
            <a:pPr eaLnBrk="1" hangingPunct="1">
              <a:buFont typeface="Arial" panose="020B0604020202020204" pitchFamily="34" charset="0"/>
              <a:buChar char="•"/>
            </a:pPr>
            <a:endParaRPr lang="en-US" altLang="en-US" sz="2000">
              <a:latin typeface="Candara" panose="020E0502030303020204" pitchFamily="34" charset="0"/>
            </a:endParaRPr>
          </a:p>
          <a:p>
            <a:pPr eaLnBrk="1" hangingPunct="1">
              <a:buFont typeface="Arial" panose="020B0604020202020204" pitchFamily="34" charset="0"/>
              <a:buChar char="•"/>
            </a:pPr>
            <a:r>
              <a:rPr lang="en-US" altLang="en-US" sz="2000" b="1">
                <a:latin typeface="Candara" panose="020E0502030303020204" pitchFamily="34" charset="0"/>
              </a:rPr>
              <a:t>Example</a:t>
            </a:r>
          </a:p>
          <a:p>
            <a:pPr lvl="1" eaLnBrk="1" hangingPunct="1">
              <a:buFont typeface="Courier New" panose="02070309020205020404" pitchFamily="49" charset="0"/>
              <a:buChar char="o"/>
            </a:pPr>
            <a:r>
              <a:rPr lang="en-US" altLang="en-US" sz="1600" b="1">
                <a:latin typeface="Candara" panose="020E0502030303020204" pitchFamily="34" charset="0"/>
              </a:rPr>
              <a:t>Exostar</a:t>
            </a:r>
            <a:r>
              <a:rPr lang="en-US" altLang="en-US" sz="1600">
                <a:latin typeface="Candara" panose="020E0502030303020204" pitchFamily="34" charset="0"/>
              </a:rPr>
              <a:t>, online trading exchange for the aerospace &amp; defense industry. </a:t>
            </a:r>
          </a:p>
        </p:txBody>
      </p:sp>
      <p:sp>
        <p:nvSpPr>
          <p:cNvPr id="189444" name="Rectangle 4">
            <a:extLst>
              <a:ext uri="{FF2B5EF4-FFF2-40B4-BE49-F238E27FC236}">
                <a16:creationId xmlns:a16="http://schemas.microsoft.com/office/drawing/2014/main" id="{E29C8CE1-5C00-00DF-7694-63F6AD892F6B}"/>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a:extLst>
              <a:ext uri="{FF2B5EF4-FFF2-40B4-BE49-F238E27FC236}">
                <a16:creationId xmlns:a16="http://schemas.microsoft.com/office/drawing/2014/main" id="{C7C31AB9-0A8E-F4B2-472B-628DD67487DD}"/>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B2BModel: Private Industrial Networks</a:t>
            </a:r>
          </a:p>
        </p:txBody>
      </p:sp>
      <p:sp>
        <p:nvSpPr>
          <p:cNvPr id="57347" name="Rectangle 3">
            <a:extLst>
              <a:ext uri="{FF2B5EF4-FFF2-40B4-BE49-F238E27FC236}">
                <a16:creationId xmlns:a16="http://schemas.microsoft.com/office/drawing/2014/main" id="{2E75B74A-1F3C-DDFF-DC98-404D9DECC3BB}"/>
              </a:ext>
            </a:extLst>
          </p:cNvPr>
          <p:cNvSpPr>
            <a:spLocks noChangeArrowheads="1"/>
          </p:cNvSpPr>
          <p:nvPr/>
        </p:nvSpPr>
        <p:spPr bwMode="auto">
          <a:xfrm>
            <a:off x="457200" y="1827213"/>
            <a:ext cx="8382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800100" indent="-34290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en-US" altLang="en-US" sz="2000" b="1">
                <a:latin typeface="Candara" panose="020E0502030303020204" pitchFamily="34" charset="0"/>
              </a:rPr>
              <a:t>Digital networks designed to coordinate the flow of communications among firms engaged in business together.</a:t>
            </a:r>
          </a:p>
          <a:p>
            <a:pPr eaLnBrk="1" hangingPunct="1">
              <a:buFont typeface="Arial" panose="020B0604020202020204" pitchFamily="34" charset="0"/>
              <a:buChar char="•"/>
            </a:pPr>
            <a:r>
              <a:rPr lang="en-US" altLang="en-US" sz="2000">
                <a:latin typeface="Candara" panose="020E0502030303020204" pitchFamily="34" charset="0"/>
              </a:rPr>
              <a:t>The </a:t>
            </a:r>
            <a:r>
              <a:rPr lang="en-US" altLang="en-US" sz="2000" b="1">
                <a:latin typeface="Candara" panose="020E0502030303020204" pitchFamily="34" charset="0"/>
              </a:rPr>
              <a:t>network is owned by a single large purchasing firm</a:t>
            </a:r>
            <a:r>
              <a:rPr lang="en-US" altLang="en-US" sz="2000">
                <a:latin typeface="Candara" panose="020E0502030303020204" pitchFamily="34" charset="0"/>
              </a:rPr>
              <a:t>.</a:t>
            </a:r>
          </a:p>
          <a:p>
            <a:pPr eaLnBrk="1" hangingPunct="1">
              <a:buFont typeface="Arial" panose="020B0604020202020204" pitchFamily="34" charset="0"/>
              <a:buChar char="•"/>
            </a:pPr>
            <a:r>
              <a:rPr lang="en-US" altLang="en-US" sz="2000">
                <a:latin typeface="Candara" panose="020E0502030303020204" pitchFamily="34" charset="0"/>
              </a:rPr>
              <a:t>Participation is by invitation only to trusted long-term suppliers of direct inputs. </a:t>
            </a:r>
          </a:p>
          <a:p>
            <a:pPr lvl="1" eaLnBrk="1" hangingPunct="1">
              <a:buFont typeface="Wingdings" panose="05000000000000000000" pitchFamily="2" charset="2"/>
              <a:buChar char="ü"/>
            </a:pPr>
            <a:r>
              <a:rPr lang="en-US" altLang="en-US" sz="1800">
                <a:latin typeface="Candara" panose="020E0502030303020204" pitchFamily="34" charset="0"/>
              </a:rPr>
              <a:t>e.g, Walmart</a:t>
            </a:r>
          </a:p>
        </p:txBody>
      </p:sp>
      <p:sp>
        <p:nvSpPr>
          <p:cNvPr id="189444" name="Rectangle 4">
            <a:extLst>
              <a:ext uri="{FF2B5EF4-FFF2-40B4-BE49-F238E27FC236}">
                <a16:creationId xmlns:a16="http://schemas.microsoft.com/office/drawing/2014/main" id="{91F2AA76-8FE6-35D6-41EB-A015A2E0BF9B}"/>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graphicFrame>
        <p:nvGraphicFramePr>
          <p:cNvPr id="57349" name="Object 8">
            <a:extLst>
              <a:ext uri="{FF2B5EF4-FFF2-40B4-BE49-F238E27FC236}">
                <a16:creationId xmlns:a16="http://schemas.microsoft.com/office/drawing/2014/main" id="{E386365B-18E0-8890-D4CE-BA04C566D245}"/>
              </a:ext>
            </a:extLst>
          </p:cNvPr>
          <p:cNvGraphicFramePr>
            <a:graphicFrameLocks noChangeAspect="1"/>
          </p:cNvGraphicFramePr>
          <p:nvPr/>
        </p:nvGraphicFramePr>
        <p:xfrm>
          <a:off x="4724400" y="3124200"/>
          <a:ext cx="4267200" cy="3200400"/>
        </p:xfrm>
        <a:graphic>
          <a:graphicData uri="http://schemas.openxmlformats.org/presentationml/2006/ole">
            <mc:AlternateContent xmlns:mc="http://schemas.openxmlformats.org/markup-compatibility/2006">
              <mc:Choice xmlns:v="urn:schemas-microsoft-com:vml" Requires="v">
                <p:oleObj name="Image" r:id="rId3" imgW="5180952" imgH="3885714" progId="Photoshop.Image.7">
                  <p:embed/>
                </p:oleObj>
              </mc:Choice>
              <mc:Fallback>
                <p:oleObj name="Image" r:id="rId3" imgW="5180952" imgH="3885714" progId="Photoshop.Image.7">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124200"/>
                        <a:ext cx="4267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1">
            <a:extLst>
              <a:ext uri="{FF2B5EF4-FFF2-40B4-BE49-F238E27FC236}">
                <a16:creationId xmlns:a16="http://schemas.microsoft.com/office/drawing/2014/main" id="{360560BD-B2BE-0574-523D-AE4D0F79A501}"/>
              </a:ext>
            </a:extLst>
          </p:cNvPr>
          <p:cNvSpPr/>
          <p:nvPr/>
        </p:nvSpPr>
        <p:spPr>
          <a:xfrm>
            <a:off x="533400" y="4495800"/>
            <a:ext cx="4038600" cy="16748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600" b="1" dirty="0">
                <a:solidFill>
                  <a:schemeClr val="tx1"/>
                </a:solidFill>
                <a:latin typeface="Candara" panose="020E0502030303020204" pitchFamily="34" charset="0"/>
              </a:rPr>
              <a:t>A </a:t>
            </a:r>
            <a:r>
              <a:rPr lang="en-US" sz="1600" b="1" u="sng" dirty="0">
                <a:solidFill>
                  <a:schemeClr val="tx1"/>
                </a:solidFill>
                <a:latin typeface="Candara" panose="020E0502030303020204" pitchFamily="34" charset="0"/>
              </a:rPr>
              <a:t>private industrial network, also known as a private exchange</a:t>
            </a:r>
            <a:r>
              <a:rPr lang="en-US" sz="1600" b="1" dirty="0">
                <a:solidFill>
                  <a:schemeClr val="tx1"/>
                </a:solidFill>
                <a:latin typeface="Candara" panose="020E0502030303020204" pitchFamily="34" charset="0"/>
              </a:rPr>
              <a:t>, links a firm to its suppliers, distributors, and other key business partners for efficient supply chain management and other collaborative commerce activities.</a:t>
            </a: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a:extLst>
              <a:ext uri="{FF2B5EF4-FFF2-40B4-BE49-F238E27FC236}">
                <a16:creationId xmlns:a16="http://schemas.microsoft.com/office/drawing/2014/main" id="{980A6D39-DFC1-A25C-C276-8919788EC8F9}"/>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B2B E-commerce: New Efficiencies</a:t>
            </a:r>
            <a:endParaRPr lang="en-US" altLang="en-US" sz="1600" b="1">
              <a:latin typeface="Candara" panose="020E0502030303020204" pitchFamily="34" charset="0"/>
              <a:cs typeface="Times New Roman" panose="02020603050405020304" pitchFamily="18" charset="0"/>
            </a:endParaRPr>
          </a:p>
        </p:txBody>
      </p:sp>
      <p:sp>
        <p:nvSpPr>
          <p:cNvPr id="59395" name="Rectangle 3">
            <a:extLst>
              <a:ext uri="{FF2B5EF4-FFF2-40B4-BE49-F238E27FC236}">
                <a16:creationId xmlns:a16="http://schemas.microsoft.com/office/drawing/2014/main" id="{A5F02969-11DF-C966-4DEF-EF7672DD7DDE}"/>
              </a:ext>
            </a:extLst>
          </p:cNvPr>
          <p:cNvSpPr>
            <a:spLocks noChangeArrowheads="1"/>
          </p:cNvSpPr>
          <p:nvPr/>
        </p:nvSpPr>
        <p:spPr bwMode="auto">
          <a:xfrm>
            <a:off x="381000" y="1676400"/>
            <a:ext cx="84582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8575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Aft>
                <a:spcPct val="25000"/>
              </a:spcAft>
              <a:buFontTx/>
              <a:buChar char="•"/>
            </a:pPr>
            <a:r>
              <a:rPr lang="en-US" altLang="en-US" sz="2000" b="1">
                <a:latin typeface="Candara" panose="020E0502030303020204" pitchFamily="34" charset="0"/>
                <a:cs typeface="Times New Roman" panose="02020603050405020304" pitchFamily="18" charset="0"/>
              </a:rPr>
              <a:t>EDI (Electronic Data Interchange)</a:t>
            </a:r>
          </a:p>
          <a:p>
            <a:pPr lvl="1" eaLnBrk="1" hangingPunct="1">
              <a:spcAft>
                <a:spcPct val="25000"/>
              </a:spcAft>
              <a:buFont typeface="Wingdings" panose="05000000000000000000" pitchFamily="2" charset="2"/>
              <a:buChar char="ü"/>
            </a:pPr>
            <a:r>
              <a:rPr lang="en-US" altLang="en-US" sz="1800" b="1">
                <a:latin typeface="Candara" panose="020E0502030303020204" pitchFamily="34" charset="0"/>
              </a:rPr>
              <a:t>Automated exchange of standard business documents (e.g. invoices)</a:t>
            </a:r>
          </a:p>
          <a:p>
            <a:pPr lvl="1" eaLnBrk="1" hangingPunct="1">
              <a:spcAft>
                <a:spcPct val="25000"/>
              </a:spcAft>
              <a:buFont typeface="Wingdings" panose="05000000000000000000" pitchFamily="2" charset="2"/>
              <a:buChar char="ü"/>
            </a:pPr>
            <a:r>
              <a:rPr lang="en-US" altLang="en-US" sz="1800">
                <a:latin typeface="Candara" panose="020E0502030303020204" pitchFamily="34" charset="0"/>
              </a:rPr>
              <a:t>Each major industry has EDI standards</a:t>
            </a:r>
          </a:p>
          <a:p>
            <a:pPr lvl="1" eaLnBrk="1" hangingPunct="1">
              <a:spcAft>
                <a:spcPct val="25000"/>
              </a:spcAft>
              <a:buFont typeface="Wingdings" panose="05000000000000000000" pitchFamily="2" charset="2"/>
              <a:buChar char="ü"/>
            </a:pPr>
            <a:r>
              <a:rPr lang="en-US" altLang="en-US" sz="1800">
                <a:latin typeface="Candara" panose="020E0502030303020204" pitchFamily="34" charset="0"/>
              </a:rPr>
              <a:t>Internet used increasingly for EDI instead of private networks</a:t>
            </a:r>
          </a:p>
          <a:p>
            <a:pPr lvl="1" eaLnBrk="1" hangingPunct="1">
              <a:spcAft>
                <a:spcPct val="25000"/>
              </a:spcAft>
              <a:buFont typeface="Wingdings" panose="05000000000000000000" pitchFamily="2" charset="2"/>
              <a:buChar char="ü"/>
            </a:pPr>
            <a:r>
              <a:rPr lang="en-US" altLang="en-US" sz="1800" b="1">
                <a:latin typeface="Candara" panose="020E0502030303020204" pitchFamily="34" charset="0"/>
                <a:cs typeface="Times New Roman" panose="02020603050405020304" pitchFamily="18" charset="0"/>
              </a:rPr>
              <a:t>Internet broadens circle of trading partners</a:t>
            </a:r>
          </a:p>
          <a:p>
            <a:pPr lvl="2" eaLnBrk="1" hangingPunct="1">
              <a:spcAft>
                <a:spcPct val="25000"/>
              </a:spcAft>
              <a:buFont typeface="Courier New" panose="02070309020205020404" pitchFamily="49" charset="0"/>
              <a:buChar char="o"/>
            </a:pPr>
            <a:r>
              <a:rPr lang="en-US" altLang="en-US" sz="1600">
                <a:latin typeface="Candara" panose="020E0502030303020204" pitchFamily="34" charset="0"/>
                <a:cs typeface="Times New Roman" panose="02020603050405020304" pitchFamily="18" charset="0"/>
              </a:rPr>
              <a:t>e.g. For </a:t>
            </a:r>
            <a:r>
              <a:rPr lang="en-US" altLang="en-US" sz="1600" b="1">
                <a:latin typeface="Candara" panose="020E0502030303020204" pitchFamily="34" charset="0"/>
                <a:cs typeface="Times New Roman" panose="02020603050405020304" pitchFamily="18" charset="0"/>
              </a:rPr>
              <a:t>procurement</a:t>
            </a:r>
            <a:r>
              <a:rPr lang="en-US" altLang="en-US" sz="1600">
                <a:latin typeface="Candara" panose="020E0502030303020204" pitchFamily="34" charset="0"/>
                <a:cs typeface="Times New Roman" panose="02020603050405020304" pitchFamily="18" charset="0"/>
              </a:rPr>
              <a:t>, firms can use Internet to locate most low-cost suppliers</a:t>
            </a:r>
            <a:endParaRPr lang="en-US" altLang="en-US" sz="1600" b="1">
              <a:latin typeface="Candara" panose="020E0502030303020204" pitchFamily="34" charset="0"/>
              <a:cs typeface="Times New Roman" panose="02020603050405020304" pitchFamily="18" charset="0"/>
            </a:endParaRPr>
          </a:p>
        </p:txBody>
      </p:sp>
      <p:sp>
        <p:nvSpPr>
          <p:cNvPr id="129029" name="Rectangle 5">
            <a:extLst>
              <a:ext uri="{FF2B5EF4-FFF2-40B4-BE49-F238E27FC236}">
                <a16:creationId xmlns:a16="http://schemas.microsoft.com/office/drawing/2014/main" id="{F11E7E1E-BCE8-A738-A7DC-810DD6E301C2}"/>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pic>
        <p:nvPicPr>
          <p:cNvPr id="59397" name="Picture 26" descr="Fig-10-5">
            <a:extLst>
              <a:ext uri="{FF2B5EF4-FFF2-40B4-BE49-F238E27FC236}">
                <a16:creationId xmlns:a16="http://schemas.microsoft.com/office/drawing/2014/main" id="{9C8109E0-2448-A3E4-858D-9AB2E4DE01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6413" y="3810000"/>
            <a:ext cx="6362700" cy="161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Rectangle 1">
            <a:extLst>
              <a:ext uri="{FF2B5EF4-FFF2-40B4-BE49-F238E27FC236}">
                <a16:creationId xmlns:a16="http://schemas.microsoft.com/office/drawing/2014/main" id="{1693F308-E4C2-F93C-C61C-EE1B5B309CEE}"/>
              </a:ext>
            </a:extLst>
          </p:cNvPr>
          <p:cNvSpPr>
            <a:spLocks noChangeArrowheads="1"/>
          </p:cNvSpPr>
          <p:nvPr/>
        </p:nvSpPr>
        <p:spPr bwMode="auto">
          <a:xfrm>
            <a:off x="381000" y="5580063"/>
            <a:ext cx="84582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1400" b="1">
                <a:latin typeface="Candara" panose="020E0502030303020204" pitchFamily="34" charset="0"/>
              </a:rPr>
              <a:t>Companies use EDI to automate transactions for B2B e-commerce and continuous inventory replenishment. Suppliers can automatically send data about shipments to purchasing firms. The purchasing firms can use EDI to provide production and inventory requirements and payment data to suppliers. </a:t>
            </a: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4">
            <a:extLst>
              <a:ext uri="{FF2B5EF4-FFF2-40B4-BE49-F238E27FC236}">
                <a16:creationId xmlns:a16="http://schemas.microsoft.com/office/drawing/2014/main" id="{60E831F2-6925-9710-93DD-EC73894C0B40}"/>
              </a:ext>
            </a:extLst>
          </p:cNvPr>
          <p:cNvSpPr txBox="1">
            <a:spLocks noChangeArrowheads="1"/>
          </p:cNvSpPr>
          <p:nvPr/>
        </p:nvSpPr>
        <p:spPr bwMode="auto">
          <a:xfrm>
            <a:off x="0" y="2057400"/>
            <a:ext cx="1752600" cy="354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400" b="1">
                <a:latin typeface="Candara" panose="020E0502030303020204" pitchFamily="34" charset="0"/>
              </a:rPr>
              <a:t>E-commerce Web sites have tools to track a shopper’s every step through an online store.</a:t>
            </a:r>
          </a:p>
          <a:p>
            <a:pPr eaLnBrk="1" hangingPunct="1"/>
            <a:endParaRPr lang="en-US" altLang="en-US" sz="1400" b="1">
              <a:latin typeface="Candara" panose="020E0502030303020204" pitchFamily="34" charset="0"/>
            </a:endParaRPr>
          </a:p>
          <a:p>
            <a:pPr eaLnBrk="1" hangingPunct="1"/>
            <a:r>
              <a:rPr lang="en-US" altLang="en-US" sz="1400" b="1">
                <a:latin typeface="Candara" panose="020E0502030303020204" pitchFamily="34" charset="0"/>
              </a:rPr>
              <a:t>Close examination of customer behavior at a Web site selling women’s clothing shows what the store might learn at each step and what actions it could take to increase sales.</a:t>
            </a:r>
          </a:p>
        </p:txBody>
      </p:sp>
      <p:graphicFrame>
        <p:nvGraphicFramePr>
          <p:cNvPr id="61443" name="Object 9">
            <a:extLst>
              <a:ext uri="{FF2B5EF4-FFF2-40B4-BE49-F238E27FC236}">
                <a16:creationId xmlns:a16="http://schemas.microsoft.com/office/drawing/2014/main" id="{419D58A8-D2E0-32DA-9BAB-09E9F8857C67}"/>
              </a:ext>
            </a:extLst>
          </p:cNvPr>
          <p:cNvGraphicFramePr>
            <a:graphicFrameLocks noChangeAspect="1"/>
          </p:cNvGraphicFramePr>
          <p:nvPr/>
        </p:nvGraphicFramePr>
        <p:xfrm>
          <a:off x="1752600" y="1809750"/>
          <a:ext cx="7162800" cy="4306888"/>
        </p:xfrm>
        <a:graphic>
          <a:graphicData uri="http://schemas.openxmlformats.org/presentationml/2006/ole">
            <mc:AlternateContent xmlns:mc="http://schemas.openxmlformats.org/markup-compatibility/2006">
              <mc:Choice xmlns:v="urn:schemas-microsoft-com:vml" Requires="v">
                <p:oleObj name="Image" r:id="rId3" imgW="7085714" imgH="4114286" progId="Photoshop.Image.7">
                  <p:embed/>
                </p:oleObj>
              </mc:Choice>
              <mc:Fallback>
                <p:oleObj name="Image" r:id="rId3" imgW="7085714" imgH="4114286" progId="Photoshop.Image.7">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809750"/>
                        <a:ext cx="7162800" cy="430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44" name="Text Box 11">
            <a:extLst>
              <a:ext uri="{FF2B5EF4-FFF2-40B4-BE49-F238E27FC236}">
                <a16:creationId xmlns:a16="http://schemas.microsoft.com/office/drawing/2014/main" id="{55B065D4-94F3-E31B-FCB2-4A17D33892F9}"/>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E-commerce Marketing: Web Site Visitor Tracking</a:t>
            </a:r>
          </a:p>
        </p:txBody>
      </p:sp>
      <p:sp>
        <p:nvSpPr>
          <p:cNvPr id="154636" name="Rectangle 12">
            <a:extLst>
              <a:ext uri="{FF2B5EF4-FFF2-40B4-BE49-F238E27FC236}">
                <a16:creationId xmlns:a16="http://schemas.microsoft.com/office/drawing/2014/main" id="{4483D3C3-8CA2-5CEE-A3F7-144997B84460}"/>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a:extLst>
              <a:ext uri="{FF2B5EF4-FFF2-40B4-BE49-F238E27FC236}">
                <a16:creationId xmlns:a16="http://schemas.microsoft.com/office/drawing/2014/main" id="{D48807D6-44DF-CD22-EBBB-A8CCCB628842}"/>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What is E-commerce?</a:t>
            </a:r>
          </a:p>
        </p:txBody>
      </p:sp>
      <p:sp>
        <p:nvSpPr>
          <p:cNvPr id="8195" name="Rectangle 3">
            <a:extLst>
              <a:ext uri="{FF2B5EF4-FFF2-40B4-BE49-F238E27FC236}">
                <a16:creationId xmlns:a16="http://schemas.microsoft.com/office/drawing/2014/main" id="{7664F423-1010-CC37-E044-4DC683ECF66E}"/>
              </a:ext>
            </a:extLst>
          </p:cNvPr>
          <p:cNvSpPr>
            <a:spLocks noChangeArrowheads="1"/>
          </p:cNvSpPr>
          <p:nvPr/>
        </p:nvSpPr>
        <p:spPr bwMode="auto">
          <a:xfrm>
            <a:off x="457200" y="1827213"/>
            <a:ext cx="84582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Aft>
                <a:spcPts val="1200"/>
              </a:spcAft>
              <a:buFont typeface="Arial" panose="020B0604020202020204" pitchFamily="34" charset="0"/>
              <a:buChar char="•"/>
            </a:pPr>
            <a:r>
              <a:rPr lang="en-US" altLang="en-US" sz="2000">
                <a:latin typeface="Candara" panose="020E0502030303020204" pitchFamily="34" charset="0"/>
              </a:rPr>
              <a:t>Use of Internet and Web to transact business.</a:t>
            </a:r>
          </a:p>
          <a:p>
            <a:pPr eaLnBrk="1" hangingPunct="1">
              <a:spcAft>
                <a:spcPts val="600"/>
              </a:spcAft>
              <a:buFont typeface="Arial" panose="020B0604020202020204" pitchFamily="34" charset="0"/>
              <a:buChar char="•"/>
            </a:pPr>
            <a:r>
              <a:rPr lang="en-US" altLang="en-US" sz="2000">
                <a:latin typeface="Candara" panose="020E0502030303020204" pitchFamily="34" charset="0"/>
              </a:rPr>
              <a:t>More formally:</a:t>
            </a:r>
          </a:p>
          <a:p>
            <a:pPr lvl="1" eaLnBrk="1" hangingPunct="1">
              <a:spcAft>
                <a:spcPts val="600"/>
              </a:spcAft>
              <a:buFont typeface="Wingdings" panose="05000000000000000000" pitchFamily="2" charset="2"/>
              <a:buChar char="§"/>
            </a:pPr>
            <a:r>
              <a:rPr lang="en-US" altLang="en-US" sz="2000" b="1">
                <a:latin typeface="Candara" panose="020E0502030303020204" pitchFamily="34" charset="0"/>
              </a:rPr>
              <a:t>Digitally enabled commercial transactions </a:t>
            </a:r>
            <a:r>
              <a:rPr lang="en-US" altLang="en-US" sz="2000">
                <a:latin typeface="Candara" panose="020E0502030303020204" pitchFamily="34" charset="0"/>
              </a:rPr>
              <a:t>between and among organizations and individuals.</a:t>
            </a:r>
          </a:p>
          <a:p>
            <a:pPr lvl="1" eaLnBrk="1" hangingPunct="1">
              <a:spcAft>
                <a:spcPts val="600"/>
              </a:spcAft>
              <a:buFont typeface="Wingdings" panose="05000000000000000000" pitchFamily="2" charset="2"/>
              <a:buChar char="§"/>
            </a:pPr>
            <a:r>
              <a:rPr lang="en-US" altLang="en-US" sz="2000">
                <a:latin typeface="Candara" panose="020E0502030303020204" pitchFamily="34" charset="0"/>
              </a:rPr>
              <a:t>Transactions that occur over the Internet, the Web, and/or via mobile apps.</a:t>
            </a:r>
          </a:p>
          <a:p>
            <a:pPr lvl="1" eaLnBrk="1" hangingPunct="1">
              <a:spcAft>
                <a:spcPts val="600"/>
              </a:spcAft>
              <a:buFont typeface="Wingdings" panose="05000000000000000000" pitchFamily="2" charset="2"/>
              <a:buChar char="§"/>
            </a:pPr>
            <a:r>
              <a:rPr lang="en-US" altLang="en-US" sz="2000" b="1" i="1">
                <a:latin typeface="Candara" panose="020E0502030303020204" pitchFamily="34" charset="0"/>
              </a:rPr>
              <a:t>Commercial transactions</a:t>
            </a:r>
            <a:r>
              <a:rPr lang="en-US" altLang="en-US" sz="2000">
                <a:latin typeface="Candara" panose="020E0502030303020204" pitchFamily="34" charset="0"/>
              </a:rPr>
              <a:t>, involve </a:t>
            </a:r>
            <a:r>
              <a:rPr lang="en-US" altLang="en-US" sz="2000" b="1">
                <a:latin typeface="Candara" panose="020E0502030303020204" pitchFamily="34" charset="0"/>
              </a:rPr>
              <a:t>the exchange of value </a:t>
            </a:r>
            <a:r>
              <a:rPr lang="en-US" altLang="en-US" sz="2000">
                <a:latin typeface="Candara" panose="020E0502030303020204" pitchFamily="34" charset="0"/>
              </a:rPr>
              <a:t>(money) across organizational or individual boundaries in return for products and services. </a:t>
            </a:r>
          </a:p>
          <a:p>
            <a:pPr lvl="1" eaLnBrk="1" hangingPunct="1">
              <a:spcAft>
                <a:spcPts val="600"/>
              </a:spcAft>
              <a:buFont typeface="Wingdings" panose="05000000000000000000" pitchFamily="2" charset="2"/>
              <a:buChar char="§"/>
            </a:pPr>
            <a:r>
              <a:rPr lang="en-US" altLang="en-US" sz="2000">
                <a:latin typeface="Candara" panose="020E0502030303020204" pitchFamily="34" charset="0"/>
              </a:rPr>
              <a:t>NO exchange of value, NO commerce. </a:t>
            </a:r>
          </a:p>
          <a:p>
            <a:pPr lvl="2" eaLnBrk="1" hangingPunct="1">
              <a:spcAft>
                <a:spcPct val="25000"/>
              </a:spcAft>
              <a:buFontTx/>
              <a:buChar char="•"/>
            </a:pPr>
            <a:endParaRPr lang="en-US" altLang="en-US" sz="2000"/>
          </a:p>
        </p:txBody>
      </p:sp>
      <p:sp>
        <p:nvSpPr>
          <p:cNvPr id="164868" name="Rectangle 4">
            <a:extLst>
              <a:ext uri="{FF2B5EF4-FFF2-40B4-BE49-F238E27FC236}">
                <a16:creationId xmlns:a16="http://schemas.microsoft.com/office/drawing/2014/main" id="{B21BB18D-9201-09C9-513F-9887C3E8033B}"/>
              </a:ext>
            </a:extLst>
          </p:cNvPr>
          <p:cNvSpPr>
            <a:spLocks noChangeArrowheads="1"/>
          </p:cNvSpPr>
          <p:nvPr/>
        </p:nvSpPr>
        <p:spPr bwMode="auto">
          <a:xfrm>
            <a:off x="1752600" y="200025"/>
            <a:ext cx="68580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4">
            <a:extLst>
              <a:ext uri="{FF2B5EF4-FFF2-40B4-BE49-F238E27FC236}">
                <a16:creationId xmlns:a16="http://schemas.microsoft.com/office/drawing/2014/main" id="{C7BE1573-6559-2328-C412-919E744EB02F}"/>
              </a:ext>
            </a:extLst>
          </p:cNvPr>
          <p:cNvSpPr txBox="1">
            <a:spLocks noChangeArrowheads="1"/>
          </p:cNvSpPr>
          <p:nvPr/>
        </p:nvSpPr>
        <p:spPr bwMode="auto">
          <a:xfrm>
            <a:off x="990600" y="3733800"/>
            <a:ext cx="2438400"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1600" b="1">
                <a:latin typeface="Candara" panose="020E0502030303020204" pitchFamily="34" charset="0"/>
              </a:rPr>
              <a:t>Firms can create unique personalized Web pages that display content or ads for products or services of special interest to individual users, improving the customer experience and creating additional value.</a:t>
            </a:r>
          </a:p>
        </p:txBody>
      </p:sp>
      <p:sp>
        <p:nvSpPr>
          <p:cNvPr id="63491" name="Text Box 5">
            <a:extLst>
              <a:ext uri="{FF2B5EF4-FFF2-40B4-BE49-F238E27FC236}">
                <a16:creationId xmlns:a16="http://schemas.microsoft.com/office/drawing/2014/main" id="{507B089F-C869-E064-0638-D8E915C6B0D6}"/>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E-commerce Marketing: Web Site Personalization</a:t>
            </a:r>
            <a:endParaRPr lang="en-US" altLang="en-US" sz="1600" b="1">
              <a:latin typeface="Candara" panose="020E0502030303020204" pitchFamily="34" charset="0"/>
              <a:cs typeface="Times New Roman" panose="02020603050405020304" pitchFamily="18" charset="0"/>
            </a:endParaRPr>
          </a:p>
        </p:txBody>
      </p:sp>
      <p:sp>
        <p:nvSpPr>
          <p:cNvPr id="133126" name="Rectangle 6">
            <a:extLst>
              <a:ext uri="{FF2B5EF4-FFF2-40B4-BE49-F238E27FC236}">
                <a16:creationId xmlns:a16="http://schemas.microsoft.com/office/drawing/2014/main" id="{BEF150A4-66F3-AAA7-9796-9D9FAEA9F489}"/>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pic>
        <p:nvPicPr>
          <p:cNvPr id="63493" name="Picture 7" descr="Fig-10-4">
            <a:extLst>
              <a:ext uri="{FF2B5EF4-FFF2-40B4-BE49-F238E27FC236}">
                <a16:creationId xmlns:a16="http://schemas.microsoft.com/office/drawing/2014/main" id="{6BC2E5AD-3B67-4365-ECBC-BEE38CA9F1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698625"/>
            <a:ext cx="411480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7842E228-D59F-E365-FE0F-AE9C29364F99}"/>
              </a:ext>
            </a:extLst>
          </p:cNvPr>
          <p:cNvSpPr>
            <a:spLocks noChangeArrowheads="1"/>
          </p:cNvSpPr>
          <p:nvPr/>
        </p:nvSpPr>
        <p:spPr bwMode="auto">
          <a:xfrm>
            <a:off x="457200" y="1676400"/>
            <a:ext cx="8382000" cy="4570413"/>
          </a:xfrm>
          <a:prstGeom prst="rect">
            <a:avLst/>
          </a:prstGeom>
          <a:noFill/>
          <a:ln>
            <a:noFill/>
          </a:ln>
          <a:effec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marL="438912" eaLnBrk="1" hangingPunct="1">
              <a:spcBef>
                <a:spcPts val="600"/>
              </a:spcBef>
              <a:spcAft>
                <a:spcPts val="0"/>
              </a:spcAft>
              <a:buFontTx/>
              <a:buChar char="•"/>
              <a:defRPr/>
            </a:pPr>
            <a:r>
              <a:rPr lang="en-US" sz="2000" b="1" dirty="0">
                <a:latin typeface="Candara" panose="020E0502030303020204" pitchFamily="34" charset="0"/>
              </a:rPr>
              <a:t>Corporate blogs </a:t>
            </a:r>
            <a:endParaRPr lang="en-US" sz="2000" dirty="0">
              <a:latin typeface="Candara" panose="020E0502030303020204" pitchFamily="34" charset="0"/>
            </a:endParaRPr>
          </a:p>
          <a:p>
            <a:pPr marL="781812" lvl="2" eaLnBrk="1" hangingPunct="1">
              <a:spcBef>
                <a:spcPts val="600"/>
              </a:spcBef>
              <a:spcAft>
                <a:spcPts val="0"/>
              </a:spcAft>
              <a:buFontTx/>
              <a:buChar char="•"/>
              <a:defRPr/>
            </a:pPr>
            <a:r>
              <a:rPr lang="en-US" sz="1800" dirty="0">
                <a:latin typeface="Candara" panose="020E0502030303020204" pitchFamily="34" charset="0"/>
              </a:rPr>
              <a:t>Used as </a:t>
            </a:r>
            <a:r>
              <a:rPr lang="en-US" sz="1800" b="1" dirty="0">
                <a:latin typeface="Candara" panose="020E0502030303020204" pitchFamily="34" charset="0"/>
              </a:rPr>
              <a:t>new channel for reaching customers, maintaining existing customers</a:t>
            </a:r>
          </a:p>
          <a:p>
            <a:pPr marL="781812" lvl="2" eaLnBrk="1" hangingPunct="1">
              <a:spcBef>
                <a:spcPts val="600"/>
              </a:spcBef>
              <a:spcAft>
                <a:spcPts val="0"/>
              </a:spcAft>
              <a:buFontTx/>
              <a:buChar char="•"/>
              <a:defRPr/>
            </a:pPr>
            <a:r>
              <a:rPr lang="en-US" sz="1800" dirty="0">
                <a:latin typeface="Candara" panose="020E0502030303020204" pitchFamily="34" charset="0"/>
              </a:rPr>
              <a:t>Provide personal and conversational way for businesses to present information to the public and prospective customers about new products and services</a:t>
            </a:r>
          </a:p>
          <a:p>
            <a:pPr marL="553212" lvl="2" indent="0" eaLnBrk="1" hangingPunct="1">
              <a:spcBef>
                <a:spcPts val="600"/>
              </a:spcBef>
              <a:spcAft>
                <a:spcPts val="0"/>
              </a:spcAft>
              <a:defRPr/>
            </a:pPr>
            <a:endParaRPr lang="en-US" sz="1800" dirty="0">
              <a:latin typeface="Candara" panose="020E0502030303020204" pitchFamily="34" charset="0"/>
            </a:endParaRPr>
          </a:p>
          <a:p>
            <a:pPr marL="438912" eaLnBrk="1" hangingPunct="1">
              <a:spcBef>
                <a:spcPts val="600"/>
              </a:spcBef>
              <a:spcAft>
                <a:spcPts val="0"/>
              </a:spcAft>
              <a:buFontTx/>
              <a:buChar char="•"/>
              <a:defRPr/>
            </a:pPr>
            <a:r>
              <a:rPr lang="en-US" sz="2000" b="1" dirty="0">
                <a:latin typeface="Candara" panose="020E0502030303020204" pitchFamily="34" charset="0"/>
              </a:rPr>
              <a:t>Customer self service</a:t>
            </a:r>
          </a:p>
          <a:p>
            <a:pPr marL="781812" lvl="2" eaLnBrk="1" hangingPunct="1">
              <a:spcBef>
                <a:spcPts val="600"/>
              </a:spcBef>
              <a:spcAft>
                <a:spcPts val="0"/>
              </a:spcAft>
              <a:buFontTx/>
              <a:buChar char="•"/>
              <a:defRPr/>
            </a:pPr>
            <a:r>
              <a:rPr lang="en-US" sz="1800" b="1" dirty="0">
                <a:latin typeface="Candara" panose="020E0502030303020204" pitchFamily="34" charset="0"/>
              </a:rPr>
              <a:t>Web sites and e-mail used to answer customer questions </a:t>
            </a:r>
            <a:r>
              <a:rPr lang="en-US" sz="1800" dirty="0">
                <a:latin typeface="Candara" panose="020E0502030303020204" pitchFamily="34" charset="0"/>
              </a:rPr>
              <a:t>or to provide customers with </a:t>
            </a:r>
            <a:r>
              <a:rPr lang="en-US" sz="1800" b="1" dirty="0">
                <a:latin typeface="Candara" panose="020E0502030303020204" pitchFamily="34" charset="0"/>
              </a:rPr>
              <a:t>product information, reducing need for human customer-support experts</a:t>
            </a:r>
          </a:p>
          <a:p>
            <a:pPr marL="1124712" lvl="3" eaLnBrk="1" hangingPunct="1">
              <a:spcBef>
                <a:spcPts val="600"/>
              </a:spcBef>
              <a:spcAft>
                <a:spcPts val="0"/>
              </a:spcAft>
              <a:buFontTx/>
              <a:buChar char="•"/>
              <a:defRPr/>
            </a:pPr>
            <a:r>
              <a:rPr lang="en-US" sz="1600" dirty="0">
                <a:latin typeface="Candara" panose="020E0502030303020204" pitchFamily="34" charset="0"/>
              </a:rPr>
              <a:t>e.g., A </a:t>
            </a:r>
            <a:r>
              <a:rPr lang="en-US" sz="1600" b="1" dirty="0">
                <a:latin typeface="Candara" panose="020E0502030303020204" pitchFamily="34" charset="0"/>
              </a:rPr>
              <a:t>Web-based Postal Service </a:t>
            </a:r>
            <a:r>
              <a:rPr lang="en-US" sz="1600" dirty="0">
                <a:latin typeface="Candara" panose="020E0502030303020204" pitchFamily="34" charset="0"/>
              </a:rPr>
              <a:t>can calculate postage, print shipping labels, schedule package pickups, and track shipments. Web sites for customer self-service are convenient for customers and help firms lower their customer service and support costs.</a:t>
            </a:r>
          </a:p>
          <a:p>
            <a:pPr lvl="1" eaLnBrk="1" hangingPunct="1">
              <a:spcAft>
                <a:spcPct val="50000"/>
              </a:spcAft>
              <a:buFontTx/>
              <a:buChar char="•"/>
              <a:defRPr/>
            </a:pPr>
            <a:endParaRPr lang="en-US" sz="2000" dirty="0">
              <a:latin typeface="Candara" panose="020E0502030303020204" pitchFamily="34" charset="0"/>
            </a:endParaRPr>
          </a:p>
        </p:txBody>
      </p:sp>
      <p:sp>
        <p:nvSpPr>
          <p:cNvPr id="201731" name="Rectangle 3">
            <a:extLst>
              <a:ext uri="{FF2B5EF4-FFF2-40B4-BE49-F238E27FC236}">
                <a16:creationId xmlns:a16="http://schemas.microsoft.com/office/drawing/2014/main" id="{2710DC7D-0AF0-9E5B-D702-150C6BDDD6E1}"/>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
        <p:nvSpPr>
          <p:cNvPr id="65540" name="Text Box 4">
            <a:extLst>
              <a:ext uri="{FF2B5EF4-FFF2-40B4-BE49-F238E27FC236}">
                <a16:creationId xmlns:a16="http://schemas.microsoft.com/office/drawing/2014/main" id="{27FFAF64-A0FA-4FB9-6F42-077010105DCD}"/>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E-commerce Marketing: Achieving Customer Intimacy</a:t>
            </a:r>
            <a:endParaRPr lang="en-US" altLang="en-US" sz="1600" b="1">
              <a:cs typeface="Times New Roman" panose="02020603050405020304" pitchFamily="18" charset="0"/>
            </a:endParaRP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E29BA9AD-7BFE-2EB6-5708-0719420874AD}"/>
              </a:ext>
            </a:extLst>
          </p:cNvPr>
          <p:cNvSpPr>
            <a:spLocks noChangeArrowheads="1"/>
          </p:cNvSpPr>
          <p:nvPr/>
        </p:nvSpPr>
        <p:spPr bwMode="auto">
          <a:xfrm>
            <a:off x="457200" y="1827213"/>
            <a:ext cx="8382000" cy="4573587"/>
          </a:xfrm>
          <a:prstGeom prst="rect">
            <a:avLst/>
          </a:prstGeom>
          <a:noFill/>
          <a:ln>
            <a:noFill/>
          </a:ln>
          <a:effec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marL="438912" eaLnBrk="1" hangingPunct="1">
              <a:spcBef>
                <a:spcPts val="600"/>
              </a:spcBef>
              <a:spcAft>
                <a:spcPts val="0"/>
              </a:spcAft>
              <a:buFontTx/>
              <a:buChar char="•"/>
              <a:defRPr/>
            </a:pPr>
            <a:r>
              <a:rPr lang="en-US" sz="1800" b="1" dirty="0">
                <a:latin typeface="Candara" panose="020E0502030303020204" pitchFamily="34" charset="0"/>
              </a:rPr>
              <a:t>Popular for services that are time-critical</a:t>
            </a:r>
            <a:r>
              <a:rPr lang="en-US" sz="1800" dirty="0">
                <a:latin typeface="Candara" panose="020E0502030303020204" pitchFamily="34" charset="0"/>
              </a:rPr>
              <a:t>, that appeal to people on the move, or that accomplish task more efficiently than other methods</a:t>
            </a:r>
          </a:p>
          <a:p>
            <a:pPr marL="438912" eaLnBrk="1" hangingPunct="1">
              <a:spcBef>
                <a:spcPts val="600"/>
              </a:spcBef>
              <a:spcAft>
                <a:spcPts val="0"/>
              </a:spcAft>
              <a:buFontTx/>
              <a:buChar char="•"/>
              <a:defRPr/>
            </a:pPr>
            <a:r>
              <a:rPr lang="en-US" sz="1800" dirty="0">
                <a:latin typeface="Candara" panose="020E0502030303020204" pitchFamily="34" charset="0"/>
              </a:rPr>
              <a:t>Especially popular in Europe, Japan, South Korea, and countries where fees for conventional Internet usage are very expensive</a:t>
            </a:r>
          </a:p>
          <a:p>
            <a:pPr marL="438912" indent="-457200" eaLnBrk="1" hangingPunct="1">
              <a:spcBef>
                <a:spcPts val="600"/>
              </a:spcBef>
              <a:spcAft>
                <a:spcPts val="0"/>
              </a:spcAft>
              <a:buFont typeface="+mj-lt"/>
              <a:buAutoNum type="arabicPeriod"/>
              <a:defRPr/>
            </a:pPr>
            <a:r>
              <a:rPr lang="en-US" sz="1800" b="1" dirty="0">
                <a:latin typeface="Candara" panose="020E0502030303020204" pitchFamily="34" charset="0"/>
              </a:rPr>
              <a:t>Location-based services</a:t>
            </a:r>
          </a:p>
          <a:p>
            <a:pPr marL="781812" lvl="2" indent="-457200" eaLnBrk="1" hangingPunct="1">
              <a:spcBef>
                <a:spcPts val="600"/>
              </a:spcBef>
              <a:spcAft>
                <a:spcPts val="0"/>
              </a:spcAft>
              <a:buFont typeface="Wingdings" panose="05000000000000000000" pitchFamily="2" charset="2"/>
              <a:buChar char="ü"/>
              <a:defRPr/>
            </a:pPr>
            <a:r>
              <a:rPr lang="en-US" sz="1600" b="1" dirty="0">
                <a:latin typeface="Candara" panose="020E0502030303020204" pitchFamily="34" charset="0"/>
              </a:rPr>
              <a:t>Wikitude.com</a:t>
            </a:r>
            <a:r>
              <a:rPr lang="en-US" sz="1600" dirty="0">
                <a:latin typeface="Candara" panose="020E0502030303020204" pitchFamily="34" charset="0"/>
                <a:sym typeface="Wingdings" panose="05000000000000000000" pitchFamily="2" charset="2"/>
              </a:rPr>
              <a:t> a browser with GPS and Compass, helps users to identify locations and addresses. </a:t>
            </a:r>
          </a:p>
          <a:p>
            <a:pPr marL="438912" indent="-457200" eaLnBrk="1" hangingPunct="1">
              <a:spcBef>
                <a:spcPts val="600"/>
              </a:spcBef>
              <a:spcAft>
                <a:spcPts val="0"/>
              </a:spcAft>
              <a:buFont typeface="+mj-lt"/>
              <a:buAutoNum type="arabicPeriod"/>
              <a:defRPr/>
            </a:pPr>
            <a:r>
              <a:rPr lang="en-US" sz="1800" b="1" dirty="0">
                <a:latin typeface="Candara" panose="020E0502030303020204" pitchFamily="34" charset="0"/>
                <a:sym typeface="Wingdings" panose="05000000000000000000" pitchFamily="2" charset="2"/>
              </a:rPr>
              <a:t>Baking and Financial Services</a:t>
            </a:r>
          </a:p>
          <a:p>
            <a:pPr marL="781812" lvl="2" indent="-457200" eaLnBrk="1" hangingPunct="1">
              <a:spcBef>
                <a:spcPts val="600"/>
              </a:spcBef>
              <a:spcAft>
                <a:spcPts val="0"/>
              </a:spcAft>
              <a:buFont typeface="Wingdings" panose="05000000000000000000" pitchFamily="2" charset="2"/>
              <a:buChar char="ü"/>
              <a:defRPr/>
            </a:pPr>
            <a:r>
              <a:rPr lang="en-US" sz="1800" dirty="0">
                <a:latin typeface="Candara" panose="020E0502030303020204" pitchFamily="34" charset="0"/>
              </a:rPr>
              <a:t>Wireless alerts about changes in account information </a:t>
            </a:r>
            <a:endParaRPr lang="en-US" sz="1800" b="1" dirty="0">
              <a:latin typeface="Candara" panose="020E0502030303020204" pitchFamily="34" charset="0"/>
              <a:cs typeface="Times New Roman" panose="02020603050405020304" pitchFamily="18" charset="0"/>
            </a:endParaRPr>
          </a:p>
          <a:p>
            <a:pPr marL="438912" indent="-457200" eaLnBrk="1" hangingPunct="1">
              <a:spcBef>
                <a:spcPts val="600"/>
              </a:spcBef>
              <a:spcAft>
                <a:spcPts val="0"/>
              </a:spcAft>
              <a:buFont typeface="+mj-lt"/>
              <a:buAutoNum type="arabicPeriod"/>
              <a:defRPr/>
            </a:pPr>
            <a:r>
              <a:rPr lang="en-US" sz="1800" b="1" dirty="0">
                <a:latin typeface="Candara" panose="020E0502030303020204" pitchFamily="34" charset="0"/>
                <a:cs typeface="Times New Roman" panose="02020603050405020304" pitchFamily="18" charset="0"/>
              </a:rPr>
              <a:t>Wireless advertising &amp; retailing</a:t>
            </a:r>
          </a:p>
          <a:p>
            <a:pPr marL="781812" lvl="2" indent="-457200" eaLnBrk="1" hangingPunct="1">
              <a:spcBef>
                <a:spcPts val="600"/>
              </a:spcBef>
              <a:spcAft>
                <a:spcPts val="0"/>
              </a:spcAft>
              <a:buFont typeface="Wingdings" panose="05000000000000000000" pitchFamily="2" charset="2"/>
              <a:buChar char="ü"/>
              <a:defRPr/>
            </a:pPr>
            <a:r>
              <a:rPr lang="en-US" sz="1800" dirty="0">
                <a:latin typeface="Candara" panose="020E0502030303020204" pitchFamily="34" charset="0"/>
                <a:cs typeface="Times New Roman" panose="02020603050405020304" pitchFamily="18" charset="0"/>
              </a:rPr>
              <a:t>Wireless service providers including advertising for local restaurants, movie theaters on cell phones and Wi-Fi devices</a:t>
            </a:r>
          </a:p>
          <a:p>
            <a:pPr marL="438912" indent="-457200" eaLnBrk="1" hangingPunct="1">
              <a:spcBef>
                <a:spcPts val="600"/>
              </a:spcBef>
              <a:spcAft>
                <a:spcPts val="0"/>
              </a:spcAft>
              <a:buFont typeface="+mj-lt"/>
              <a:buAutoNum type="arabicPeriod"/>
              <a:defRPr/>
            </a:pPr>
            <a:r>
              <a:rPr lang="en-US" sz="1800" b="1" dirty="0">
                <a:latin typeface="Candara" panose="020E0502030303020204" pitchFamily="34" charset="0"/>
                <a:cs typeface="Times New Roman" panose="02020603050405020304" pitchFamily="18" charset="0"/>
              </a:rPr>
              <a:t>Games and entertainment</a:t>
            </a:r>
          </a:p>
          <a:p>
            <a:pPr marL="781812" lvl="2" indent="-457200" eaLnBrk="1" hangingPunct="1">
              <a:spcBef>
                <a:spcPts val="600"/>
              </a:spcBef>
              <a:spcAft>
                <a:spcPts val="0"/>
              </a:spcAft>
              <a:buFont typeface="Wingdings" panose="05000000000000000000" pitchFamily="2" charset="2"/>
              <a:buChar char="ü"/>
              <a:defRPr/>
            </a:pPr>
            <a:r>
              <a:rPr lang="en-US" sz="1800" dirty="0">
                <a:latin typeface="Candara" panose="020E0502030303020204" pitchFamily="34" charset="0"/>
                <a:cs typeface="Times New Roman" panose="02020603050405020304" pitchFamily="18" charset="0"/>
              </a:rPr>
              <a:t>downloading ringtones, movie clips</a:t>
            </a:r>
            <a:endParaRPr lang="en-US" sz="2000" dirty="0">
              <a:latin typeface="Candara" panose="020E0502030303020204" pitchFamily="34" charset="0"/>
              <a:sym typeface="Wingdings" panose="05000000000000000000" pitchFamily="2" charset="2"/>
            </a:endParaRPr>
          </a:p>
          <a:p>
            <a:pPr marL="457200" indent="-457200" eaLnBrk="1" hangingPunct="1">
              <a:spcAft>
                <a:spcPct val="50000"/>
              </a:spcAft>
              <a:buFont typeface="+mj-lt"/>
              <a:buAutoNum type="arabicPeriod"/>
              <a:defRPr/>
            </a:pPr>
            <a:endParaRPr lang="en-US" sz="2000" b="1" dirty="0">
              <a:latin typeface="Candara" panose="020E0502030303020204" pitchFamily="34" charset="0"/>
            </a:endParaRPr>
          </a:p>
        </p:txBody>
      </p:sp>
      <p:sp>
        <p:nvSpPr>
          <p:cNvPr id="67587" name="Text Box 3">
            <a:extLst>
              <a:ext uri="{FF2B5EF4-FFF2-40B4-BE49-F238E27FC236}">
                <a16:creationId xmlns:a16="http://schemas.microsoft.com/office/drawing/2014/main" id="{FB00CFAF-24E3-4593-2C1F-2C88C6043500}"/>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M-Commerce Services and Applications</a:t>
            </a:r>
          </a:p>
        </p:txBody>
      </p:sp>
      <p:sp>
        <p:nvSpPr>
          <p:cNvPr id="214020" name="Rectangle 4">
            <a:extLst>
              <a:ext uri="{FF2B5EF4-FFF2-40B4-BE49-F238E27FC236}">
                <a16:creationId xmlns:a16="http://schemas.microsoft.com/office/drawing/2014/main" id="{F3F98161-0AFB-266A-48F2-05D8C8F16D9F}"/>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EAF5F744-7F58-0CF9-D93F-03F192ADCFDF}"/>
              </a:ext>
            </a:extLst>
          </p:cNvPr>
          <p:cNvSpPr>
            <a:spLocks noChangeArrowheads="1"/>
          </p:cNvSpPr>
          <p:nvPr/>
        </p:nvSpPr>
        <p:spPr bwMode="auto">
          <a:xfrm>
            <a:off x="457200" y="1746250"/>
            <a:ext cx="8458200" cy="4578350"/>
          </a:xfrm>
          <a:prstGeom prst="rect">
            <a:avLst/>
          </a:prstGeom>
          <a:noFill/>
          <a:ln>
            <a:noFill/>
          </a:ln>
          <a:effec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marL="457200" indent="-457200" eaLnBrk="1" hangingPunct="1">
              <a:spcBef>
                <a:spcPts val="600"/>
              </a:spcBef>
              <a:spcAft>
                <a:spcPts val="0"/>
              </a:spcAft>
              <a:buFont typeface="+mj-lt"/>
              <a:buAutoNum type="arabicPeriod"/>
              <a:defRPr/>
            </a:pPr>
            <a:r>
              <a:rPr lang="en-US" sz="1800" b="1" dirty="0">
                <a:latin typeface="Candara" panose="020E0502030303020204" pitchFamily="34" charset="0"/>
                <a:cs typeface="Times New Roman" panose="02020603050405020304" pitchFamily="18" charset="0"/>
              </a:rPr>
              <a:t>Online credit card transactions, </a:t>
            </a:r>
            <a:r>
              <a:rPr lang="en-US" sz="1800" dirty="0">
                <a:latin typeface="Candara" panose="020E0502030303020204" pitchFamily="34" charset="0"/>
                <a:cs typeface="Times New Roman" panose="02020603050405020304" pitchFamily="18" charset="0"/>
              </a:rPr>
              <a:t>most popular, often default choice of payment for e-commerce. </a:t>
            </a:r>
          </a:p>
          <a:p>
            <a:pPr marL="457200" indent="-457200" eaLnBrk="1" hangingPunct="1">
              <a:spcBef>
                <a:spcPts val="600"/>
              </a:spcBef>
              <a:spcAft>
                <a:spcPts val="0"/>
              </a:spcAft>
              <a:buFont typeface="+mj-lt"/>
              <a:buAutoNum type="arabicPeriod"/>
              <a:defRPr/>
            </a:pPr>
            <a:r>
              <a:rPr lang="en-US" sz="1800" b="1" dirty="0">
                <a:latin typeface="Candara" panose="020E0502030303020204" pitchFamily="34" charset="0"/>
                <a:cs typeface="Times New Roman" panose="02020603050405020304" pitchFamily="18" charset="0"/>
              </a:rPr>
              <a:t>Digital Wallets, </a:t>
            </a:r>
            <a:r>
              <a:rPr lang="en-US" sz="1800" dirty="0">
                <a:latin typeface="Candara" panose="020E0502030303020204" pitchFamily="34" charset="0"/>
                <a:cs typeface="Times New Roman" panose="02020603050405020304" pitchFamily="18" charset="0"/>
              </a:rPr>
              <a:t>use NFC technology. User may  pay by simply </a:t>
            </a:r>
            <a:r>
              <a:rPr lang="en-US" sz="1800" b="1" dirty="0">
                <a:latin typeface="Candara" panose="020E0502030303020204" pitchFamily="34" charset="0"/>
                <a:cs typeface="Times New Roman" panose="02020603050405020304" pitchFamily="18" charset="0"/>
              </a:rPr>
              <a:t>tapping his phone to a compatible POS terminal </a:t>
            </a:r>
            <a:r>
              <a:rPr lang="en-US" sz="1800" dirty="0">
                <a:latin typeface="Candara" panose="020E0502030303020204" pitchFamily="34" charset="0"/>
                <a:cs typeface="Times New Roman" panose="02020603050405020304" pitchFamily="18" charset="0"/>
              </a:rPr>
              <a:t>with a secret PIN. e.g., </a:t>
            </a:r>
            <a:r>
              <a:rPr lang="en-US" sz="1800" b="1" dirty="0">
                <a:latin typeface="Candara" panose="020E0502030303020204" pitchFamily="34" charset="0"/>
                <a:cs typeface="Times New Roman" panose="02020603050405020304" pitchFamily="18" charset="0"/>
              </a:rPr>
              <a:t>Google Checkout</a:t>
            </a:r>
            <a:r>
              <a:rPr lang="en-US" sz="1800" dirty="0">
                <a:latin typeface="Candara" panose="020E0502030303020204" pitchFamily="34" charset="0"/>
                <a:cs typeface="Times New Roman" panose="02020603050405020304" pitchFamily="18" charset="0"/>
              </a:rPr>
              <a:t>. </a:t>
            </a:r>
          </a:p>
          <a:p>
            <a:pPr marL="457200" indent="-457200" eaLnBrk="1" hangingPunct="1">
              <a:spcBef>
                <a:spcPts val="600"/>
              </a:spcBef>
              <a:spcAft>
                <a:spcPts val="0"/>
              </a:spcAft>
              <a:buFont typeface="+mj-lt"/>
              <a:buAutoNum type="arabicPeriod"/>
              <a:defRPr/>
            </a:pPr>
            <a:r>
              <a:rPr lang="en-US" sz="1800" b="1" dirty="0">
                <a:latin typeface="Candara" panose="020E0502030303020204" pitchFamily="34" charset="0"/>
                <a:cs typeface="Times New Roman" panose="02020603050405020304" pitchFamily="18" charset="0"/>
              </a:rPr>
              <a:t>Digital Cash, </a:t>
            </a:r>
            <a:r>
              <a:rPr lang="en-US" sz="1800" dirty="0">
                <a:latin typeface="Candara" panose="020E0502030303020204" pitchFamily="34" charset="0"/>
                <a:cs typeface="Times New Roman" panose="02020603050405020304" pitchFamily="18" charset="0"/>
              </a:rPr>
              <a:t>“currency” represented in an electronic form. e.g., </a:t>
            </a:r>
            <a:r>
              <a:rPr lang="en-US" sz="1800" b="1" dirty="0">
                <a:latin typeface="Candara" panose="020E0502030303020204" pitchFamily="34" charset="0"/>
                <a:cs typeface="Times New Roman" panose="02020603050405020304" pitchFamily="18" charset="0"/>
              </a:rPr>
              <a:t>Octopus Card in Hong Kong, </a:t>
            </a:r>
            <a:r>
              <a:rPr lang="en-US" sz="1800" b="1" dirty="0" err="1">
                <a:latin typeface="Candara" panose="020E0502030303020204" pitchFamily="34" charset="0"/>
                <a:cs typeface="Times New Roman" panose="02020603050405020304" pitchFamily="18" charset="0"/>
              </a:rPr>
              <a:t>Ez</a:t>
            </a:r>
            <a:r>
              <a:rPr lang="en-US" sz="1800" b="1" dirty="0">
                <a:latin typeface="Candara" panose="020E0502030303020204" pitchFamily="34" charset="0"/>
                <a:cs typeface="Times New Roman" panose="02020603050405020304" pitchFamily="18" charset="0"/>
              </a:rPr>
              <a:t>-link Card in Singapore. </a:t>
            </a:r>
          </a:p>
          <a:p>
            <a:pPr marL="457200" indent="-457200" eaLnBrk="1" hangingPunct="1">
              <a:spcBef>
                <a:spcPts val="600"/>
              </a:spcBef>
              <a:spcAft>
                <a:spcPts val="0"/>
              </a:spcAft>
              <a:buFont typeface="+mj-lt"/>
              <a:buAutoNum type="arabicPeriod"/>
              <a:defRPr/>
            </a:pPr>
            <a:r>
              <a:rPr lang="en-US" sz="1800" b="1" dirty="0">
                <a:latin typeface="Candara" panose="020E0502030303020204" pitchFamily="34" charset="0"/>
                <a:cs typeface="Times New Roman" panose="02020603050405020304" pitchFamily="18" charset="0"/>
              </a:rPr>
              <a:t>Electronic Cheques</a:t>
            </a:r>
          </a:p>
          <a:p>
            <a:pPr marL="457200" indent="-457200" eaLnBrk="1" hangingPunct="1">
              <a:spcBef>
                <a:spcPts val="600"/>
              </a:spcBef>
              <a:spcAft>
                <a:spcPts val="0"/>
              </a:spcAft>
              <a:buFont typeface="+mj-lt"/>
              <a:buAutoNum type="arabicPeriod"/>
              <a:defRPr/>
            </a:pPr>
            <a:r>
              <a:rPr lang="en-US" sz="1800" b="1" dirty="0">
                <a:latin typeface="Candara" panose="020E0502030303020204" pitchFamily="34" charset="0"/>
                <a:cs typeface="Times New Roman" panose="02020603050405020304" pitchFamily="18" charset="0"/>
              </a:rPr>
              <a:t>Online Stored Value System, </a:t>
            </a:r>
            <a:r>
              <a:rPr lang="en-US" sz="1800" dirty="0">
                <a:latin typeface="Candara" panose="020E0502030303020204" pitchFamily="34" charset="0"/>
                <a:cs typeface="Times New Roman" panose="02020603050405020304" pitchFamily="18" charset="0"/>
              </a:rPr>
              <a:t>e.g., </a:t>
            </a:r>
            <a:r>
              <a:rPr lang="en-US" sz="1800" b="1" dirty="0">
                <a:latin typeface="Candara" panose="020E0502030303020204" pitchFamily="34" charset="0"/>
                <a:cs typeface="Times New Roman" panose="02020603050405020304" pitchFamily="18" charset="0"/>
              </a:rPr>
              <a:t>PayPal. </a:t>
            </a:r>
          </a:p>
          <a:p>
            <a:pPr marL="457200" indent="-457200" eaLnBrk="1" hangingPunct="1">
              <a:spcBef>
                <a:spcPts val="600"/>
              </a:spcBef>
              <a:spcAft>
                <a:spcPts val="0"/>
              </a:spcAft>
              <a:buFont typeface="+mj-lt"/>
              <a:buAutoNum type="arabicPeriod"/>
              <a:defRPr/>
            </a:pPr>
            <a:r>
              <a:rPr lang="en-US" sz="1800" b="1" dirty="0">
                <a:latin typeface="Candara" panose="020E0502030303020204" pitchFamily="34" charset="0"/>
                <a:cs typeface="Times New Roman" panose="02020603050405020304" pitchFamily="18" charset="0"/>
              </a:rPr>
              <a:t>Digital Accumulating Balance Payment Systems, </a:t>
            </a:r>
            <a:r>
              <a:rPr lang="en-US" sz="1800" dirty="0">
                <a:latin typeface="Candara" panose="020E0502030303020204" pitchFamily="34" charset="0"/>
                <a:cs typeface="Times New Roman" panose="02020603050405020304" pitchFamily="18" charset="0"/>
              </a:rPr>
              <a:t>similar to “digital Wallets”, ideal for </a:t>
            </a:r>
            <a:r>
              <a:rPr lang="en-US" sz="1800" b="1" dirty="0">
                <a:latin typeface="Candara" panose="020E0502030303020204" pitchFamily="34" charset="0"/>
                <a:cs typeface="Times New Roman" panose="02020603050405020304" pitchFamily="18" charset="0"/>
              </a:rPr>
              <a:t>micro-transaction payments</a:t>
            </a:r>
            <a:r>
              <a:rPr lang="en-US" sz="1800" dirty="0">
                <a:latin typeface="Candara" panose="020E0502030303020204" pitchFamily="34" charset="0"/>
                <a:cs typeface="Times New Roman" panose="02020603050405020304" pitchFamily="18" charset="0"/>
              </a:rPr>
              <a:t>, allows user to make multiple purchases, which will be totaled up &amp; billed for at the end of a time period. </a:t>
            </a:r>
          </a:p>
          <a:p>
            <a:pPr marL="457200" indent="-457200" eaLnBrk="1" hangingPunct="1">
              <a:spcBef>
                <a:spcPts val="600"/>
              </a:spcBef>
              <a:spcAft>
                <a:spcPts val="0"/>
              </a:spcAft>
              <a:buFont typeface="+mj-lt"/>
              <a:buAutoNum type="arabicPeriod"/>
              <a:defRPr/>
            </a:pPr>
            <a:r>
              <a:rPr lang="en-US" sz="1800" b="1" dirty="0">
                <a:latin typeface="Candara" panose="020E0502030303020204" pitchFamily="34" charset="0"/>
                <a:cs typeface="Times New Roman" panose="02020603050405020304" pitchFamily="18" charset="0"/>
              </a:rPr>
              <a:t>Mobile Commerce, “Wallet phone</a:t>
            </a:r>
            <a:r>
              <a:rPr lang="en-US" sz="1800" dirty="0">
                <a:latin typeface="Candara" panose="020E0502030303020204" pitchFamily="34" charset="0"/>
                <a:cs typeface="Times New Roman" panose="02020603050405020304" pitchFamily="18" charset="0"/>
              </a:rPr>
              <a:t>” No need card authentication or customer signature. e.g., </a:t>
            </a:r>
            <a:r>
              <a:rPr lang="en-US" sz="1800" b="1" dirty="0" err="1">
                <a:latin typeface="Candara" panose="020E0502030303020204" pitchFamily="34" charset="0"/>
                <a:cs typeface="Times New Roman" panose="02020603050405020304" pitchFamily="18" charset="0"/>
              </a:rPr>
              <a:t>Osaifu</a:t>
            </a:r>
            <a:r>
              <a:rPr lang="en-US" sz="1800" b="1" dirty="0">
                <a:latin typeface="Candara" panose="020E0502030303020204" pitchFamily="34" charset="0"/>
                <a:cs typeface="Times New Roman" panose="02020603050405020304" pitchFamily="18" charset="0"/>
              </a:rPr>
              <a:t> </a:t>
            </a:r>
            <a:r>
              <a:rPr lang="en-US" sz="1800" b="1" dirty="0" err="1">
                <a:latin typeface="Candara" panose="020E0502030303020204" pitchFamily="34" charset="0"/>
                <a:cs typeface="Times New Roman" panose="02020603050405020304" pitchFamily="18" charset="0"/>
              </a:rPr>
              <a:t>Keitai</a:t>
            </a:r>
            <a:r>
              <a:rPr lang="en-US" sz="1800" b="1" dirty="0">
                <a:latin typeface="Candara" panose="020E0502030303020204" pitchFamily="34" charset="0"/>
                <a:cs typeface="Times New Roman" panose="02020603050405020304" pitchFamily="18" charset="0"/>
              </a:rPr>
              <a:t> in Japan</a:t>
            </a:r>
            <a:r>
              <a:rPr lang="en-US" sz="1800" dirty="0">
                <a:latin typeface="Candara" panose="020E0502030303020204" pitchFamily="34" charset="0"/>
                <a:cs typeface="Times New Roman" panose="02020603050405020304" pitchFamily="18" charset="0"/>
              </a:rPr>
              <a:t>. </a:t>
            </a:r>
          </a:p>
          <a:p>
            <a:pPr eaLnBrk="1" hangingPunct="1">
              <a:spcAft>
                <a:spcPct val="25000"/>
              </a:spcAft>
              <a:buFontTx/>
              <a:buChar char="•"/>
              <a:defRPr/>
            </a:pPr>
            <a:endParaRPr lang="en-US" sz="2000" dirty="0">
              <a:cs typeface="Times New Roman" panose="02020603050405020304" pitchFamily="18" charset="0"/>
            </a:endParaRPr>
          </a:p>
        </p:txBody>
      </p:sp>
      <p:sp>
        <p:nvSpPr>
          <p:cNvPr id="69635" name="Text Box 3">
            <a:extLst>
              <a:ext uri="{FF2B5EF4-FFF2-40B4-BE49-F238E27FC236}">
                <a16:creationId xmlns:a16="http://schemas.microsoft.com/office/drawing/2014/main" id="{49160C3C-701B-CA88-5A13-5F7A18D2ACE6}"/>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Electronic Payment Systems: Types</a:t>
            </a:r>
          </a:p>
        </p:txBody>
      </p:sp>
      <p:sp>
        <p:nvSpPr>
          <p:cNvPr id="220164" name="Rectangle 4">
            <a:extLst>
              <a:ext uri="{FF2B5EF4-FFF2-40B4-BE49-F238E27FC236}">
                <a16:creationId xmlns:a16="http://schemas.microsoft.com/office/drawing/2014/main" id="{85D1914C-0F49-AD1F-BC21-C84B2E01AB1A}"/>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C4B2A06B-EB72-6CA3-ACA5-F0262FBB365D}"/>
              </a:ext>
            </a:extLst>
          </p:cNvPr>
          <p:cNvSpPr>
            <a:spLocks noChangeArrowheads="1"/>
          </p:cNvSpPr>
          <p:nvPr/>
        </p:nvSpPr>
        <p:spPr bwMode="auto">
          <a:xfrm>
            <a:off x="457200" y="1746250"/>
            <a:ext cx="8458200" cy="457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ts val="600"/>
              </a:spcBef>
              <a:buFont typeface="Arial" panose="020B0604020202020204" pitchFamily="34" charset="0"/>
              <a:buChar char="•"/>
            </a:pPr>
            <a:r>
              <a:rPr lang="en-US" altLang="en-US" sz="2000">
                <a:latin typeface="Candara" panose="020E0502030303020204" pitchFamily="34" charset="0"/>
              </a:rPr>
              <a:t>Most important management challenges:</a:t>
            </a:r>
          </a:p>
          <a:p>
            <a:pPr lvl="1" eaLnBrk="1" hangingPunct="1">
              <a:spcBef>
                <a:spcPts val="600"/>
              </a:spcBef>
              <a:buFont typeface="Wingdings" panose="05000000000000000000" pitchFamily="2" charset="2"/>
              <a:buChar char="§"/>
            </a:pPr>
            <a:r>
              <a:rPr lang="en-US" altLang="en-US" sz="1800">
                <a:latin typeface="Candara" panose="020E0502030303020204" pitchFamily="34" charset="0"/>
              </a:rPr>
              <a:t>Developing a </a:t>
            </a:r>
            <a:r>
              <a:rPr lang="en-US" altLang="en-US" sz="1800" b="1">
                <a:latin typeface="Candara" panose="020E0502030303020204" pitchFamily="34" charset="0"/>
              </a:rPr>
              <a:t>clear understanding of business objectives</a:t>
            </a:r>
          </a:p>
          <a:p>
            <a:pPr lvl="2" eaLnBrk="1" hangingPunct="1">
              <a:spcBef>
                <a:spcPts val="600"/>
              </a:spcBef>
              <a:buFont typeface="Wingdings" panose="05000000000000000000" pitchFamily="2" charset="2"/>
              <a:buChar char="ü"/>
            </a:pPr>
            <a:r>
              <a:rPr lang="en-US" altLang="en-US" sz="1600">
                <a:latin typeface="Candara" panose="020E0502030303020204" pitchFamily="34" charset="0"/>
              </a:rPr>
              <a:t>Identification of target audience</a:t>
            </a:r>
          </a:p>
          <a:p>
            <a:pPr lvl="2" eaLnBrk="1" hangingPunct="1">
              <a:spcBef>
                <a:spcPts val="600"/>
              </a:spcBef>
              <a:buFont typeface="Wingdings" panose="05000000000000000000" pitchFamily="2" charset="2"/>
              <a:buChar char="ü"/>
            </a:pPr>
            <a:r>
              <a:rPr lang="en-US" altLang="en-US" sz="1600">
                <a:latin typeface="Candara" panose="020E0502030303020204" pitchFamily="34" charset="0"/>
              </a:rPr>
              <a:t>Characteristics of market space</a:t>
            </a:r>
          </a:p>
          <a:p>
            <a:pPr lvl="2" eaLnBrk="1" hangingPunct="1">
              <a:spcBef>
                <a:spcPts val="600"/>
              </a:spcBef>
              <a:buFont typeface="Wingdings" panose="05000000000000000000" pitchFamily="2" charset="2"/>
              <a:buChar char="ü"/>
            </a:pPr>
            <a:r>
              <a:rPr lang="en-US" altLang="en-US" sz="1600">
                <a:latin typeface="Candara" panose="020E0502030303020204" pitchFamily="34" charset="0"/>
              </a:rPr>
              <a:t>Strategic analysis</a:t>
            </a:r>
          </a:p>
          <a:p>
            <a:pPr lvl="2" eaLnBrk="1" hangingPunct="1">
              <a:spcBef>
                <a:spcPts val="600"/>
              </a:spcBef>
              <a:buFont typeface="Wingdings" panose="05000000000000000000" pitchFamily="2" charset="2"/>
              <a:buChar char="ü"/>
            </a:pPr>
            <a:r>
              <a:rPr lang="en-US" altLang="en-US" sz="1600">
                <a:latin typeface="Candara" panose="020E0502030303020204" pitchFamily="34" charset="0"/>
              </a:rPr>
              <a:t>Revenue model</a:t>
            </a:r>
          </a:p>
          <a:p>
            <a:pPr lvl="2" eaLnBrk="1" hangingPunct="1">
              <a:spcBef>
                <a:spcPts val="600"/>
              </a:spcBef>
              <a:buFont typeface="Wingdings" panose="05000000000000000000" pitchFamily="2" charset="2"/>
              <a:buChar char="ü"/>
            </a:pPr>
            <a:r>
              <a:rPr lang="en-US" altLang="en-US" sz="1600">
                <a:latin typeface="Candara" panose="020E0502030303020204" pitchFamily="34" charset="0"/>
              </a:rPr>
              <a:t>Types and sources of contents</a:t>
            </a:r>
          </a:p>
          <a:p>
            <a:pPr lvl="2" eaLnBrk="1" hangingPunct="1">
              <a:spcBef>
                <a:spcPts val="600"/>
              </a:spcBef>
              <a:buFont typeface="Wingdings" panose="05000000000000000000" pitchFamily="2" charset="2"/>
              <a:buChar char="ü"/>
            </a:pPr>
            <a:r>
              <a:rPr lang="en-US" altLang="en-US" sz="1600">
                <a:latin typeface="Candara" panose="020E0502030303020204" pitchFamily="34" charset="0"/>
              </a:rPr>
              <a:t>Conduct a SWOT analysis</a:t>
            </a:r>
          </a:p>
          <a:p>
            <a:pPr lvl="1" eaLnBrk="1" hangingPunct="1">
              <a:spcBef>
                <a:spcPts val="600"/>
              </a:spcBef>
              <a:buFont typeface="Wingdings" panose="05000000000000000000" pitchFamily="2" charset="2"/>
              <a:buChar char="§"/>
            </a:pPr>
            <a:r>
              <a:rPr lang="en-US" altLang="en-US" sz="1800">
                <a:latin typeface="Candara" panose="020E0502030303020204" pitchFamily="34" charset="0"/>
              </a:rPr>
              <a:t>Knowing how to </a:t>
            </a:r>
            <a:r>
              <a:rPr lang="en-US" altLang="en-US" sz="1800" b="1">
                <a:latin typeface="Candara" panose="020E0502030303020204" pitchFamily="34" charset="0"/>
              </a:rPr>
              <a:t>choose the right technology </a:t>
            </a:r>
            <a:r>
              <a:rPr lang="en-US" altLang="en-US" sz="1800">
                <a:latin typeface="Candara" panose="020E0502030303020204" pitchFamily="34" charset="0"/>
              </a:rPr>
              <a:t>to achieve those objectives</a:t>
            </a:r>
          </a:p>
          <a:p>
            <a:pPr eaLnBrk="1" hangingPunct="1">
              <a:spcAft>
                <a:spcPct val="25000"/>
              </a:spcAft>
              <a:buFontTx/>
              <a:buChar char="•"/>
            </a:pPr>
            <a:endParaRPr lang="en-US" altLang="en-US" sz="2000">
              <a:cs typeface="Times New Roman" panose="02020603050405020304" pitchFamily="18" charset="0"/>
            </a:endParaRPr>
          </a:p>
        </p:txBody>
      </p:sp>
      <p:sp>
        <p:nvSpPr>
          <p:cNvPr id="71683" name="Text Box 3">
            <a:extLst>
              <a:ext uri="{FF2B5EF4-FFF2-40B4-BE49-F238E27FC236}">
                <a16:creationId xmlns:a16="http://schemas.microsoft.com/office/drawing/2014/main" id="{2E2D3705-A9D1-1DAA-54AD-8D8ABF19B17F}"/>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Building a Web Presence: A systematic Approach</a:t>
            </a:r>
          </a:p>
        </p:txBody>
      </p:sp>
      <p:sp>
        <p:nvSpPr>
          <p:cNvPr id="220164" name="Rectangle 4">
            <a:extLst>
              <a:ext uri="{FF2B5EF4-FFF2-40B4-BE49-F238E27FC236}">
                <a16:creationId xmlns:a16="http://schemas.microsoft.com/office/drawing/2014/main" id="{B0D8BA56-7E20-2A95-0DBE-7F23380E8EBA}"/>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BE9F68C0-3798-1DD1-5B15-617C34357907}"/>
              </a:ext>
            </a:extLst>
          </p:cNvPr>
          <p:cNvSpPr>
            <a:spLocks noChangeArrowheads="1"/>
          </p:cNvSpPr>
          <p:nvPr/>
        </p:nvSpPr>
        <p:spPr bwMode="auto">
          <a:xfrm>
            <a:off x="457200" y="1746250"/>
            <a:ext cx="8458200" cy="457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085850" indent="-228600">
              <a:defRPr sz="2400">
                <a:solidFill>
                  <a:schemeClr val="tx1"/>
                </a:solidFill>
                <a:latin typeface="Arial" panose="020B0604020202020204" pitchFamily="34" charset="0"/>
              </a:defRPr>
            </a:lvl3pPr>
            <a:lvl4pPr marL="1428750" indent="-228600">
              <a:defRPr sz="2400">
                <a:solidFill>
                  <a:schemeClr val="tx1"/>
                </a:solidFill>
                <a:latin typeface="Arial" panose="020B0604020202020204" pitchFamily="34" charset="0"/>
              </a:defRPr>
            </a:lvl4pPr>
            <a:lvl5pPr marL="1771650" indent="-228600">
              <a:defRPr sz="2400">
                <a:solidFill>
                  <a:schemeClr val="tx1"/>
                </a:solidFill>
                <a:latin typeface="Arial" panose="020B0604020202020204" pitchFamily="34" charset="0"/>
              </a:defRPr>
            </a:lvl5pPr>
            <a:lvl6pPr marL="2228850" indent="-228600" eaLnBrk="0" fontAlgn="base" hangingPunct="0">
              <a:spcBef>
                <a:spcPct val="0"/>
              </a:spcBef>
              <a:spcAft>
                <a:spcPct val="0"/>
              </a:spcAft>
              <a:defRPr sz="2400">
                <a:solidFill>
                  <a:schemeClr val="tx1"/>
                </a:solidFill>
                <a:latin typeface="Arial" panose="020B0604020202020204" pitchFamily="34" charset="0"/>
              </a:defRPr>
            </a:lvl6pPr>
            <a:lvl7pPr marL="2686050" indent="-228600" eaLnBrk="0" fontAlgn="base" hangingPunct="0">
              <a:spcBef>
                <a:spcPct val="0"/>
              </a:spcBef>
              <a:spcAft>
                <a:spcPct val="0"/>
              </a:spcAft>
              <a:defRPr sz="2400">
                <a:solidFill>
                  <a:schemeClr val="tx1"/>
                </a:solidFill>
                <a:latin typeface="Arial" panose="020B0604020202020204" pitchFamily="34" charset="0"/>
              </a:defRPr>
            </a:lvl7pPr>
            <a:lvl8pPr marL="3143250" indent="-228600" eaLnBrk="0" fontAlgn="base" hangingPunct="0">
              <a:spcBef>
                <a:spcPct val="0"/>
              </a:spcBef>
              <a:spcAft>
                <a:spcPct val="0"/>
              </a:spcAft>
              <a:defRPr sz="2400">
                <a:solidFill>
                  <a:schemeClr val="tx1"/>
                </a:solidFill>
                <a:latin typeface="Arial" panose="020B0604020202020204" pitchFamily="34" charset="0"/>
              </a:defRPr>
            </a:lvl8pPr>
            <a:lvl9pPr marL="360045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Aft>
                <a:spcPct val="25000"/>
              </a:spcAft>
              <a:buFontTx/>
              <a:buChar char="•"/>
            </a:pPr>
            <a:endParaRPr lang="en-US" altLang="en-US" sz="2000">
              <a:cs typeface="Times New Roman" panose="02020603050405020304" pitchFamily="18" charset="0"/>
            </a:endParaRPr>
          </a:p>
        </p:txBody>
      </p:sp>
      <p:sp>
        <p:nvSpPr>
          <p:cNvPr id="73731" name="Text Box 3">
            <a:extLst>
              <a:ext uri="{FF2B5EF4-FFF2-40B4-BE49-F238E27FC236}">
                <a16:creationId xmlns:a16="http://schemas.microsoft.com/office/drawing/2014/main" id="{AD6B5283-6BFF-43B1-3344-E836119CD0A5}"/>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Web Site Systems Development Life Cycle</a:t>
            </a:r>
          </a:p>
        </p:txBody>
      </p:sp>
      <p:sp>
        <p:nvSpPr>
          <p:cNvPr id="220164" name="Rectangle 4">
            <a:extLst>
              <a:ext uri="{FF2B5EF4-FFF2-40B4-BE49-F238E27FC236}">
                <a16:creationId xmlns:a16="http://schemas.microsoft.com/office/drawing/2014/main" id="{C1481BA3-7F4D-5CB7-A928-D748FC854080}"/>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pic>
        <p:nvPicPr>
          <p:cNvPr id="73733" name="Picture 1029" descr="EC-4 - Fig-4">
            <a:extLst>
              <a:ext uri="{FF2B5EF4-FFF2-40B4-BE49-F238E27FC236}">
                <a16:creationId xmlns:a16="http://schemas.microsoft.com/office/drawing/2014/main" id="{AAF9E483-2091-CB16-7FCB-428C00A6EF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627188"/>
            <a:ext cx="8534400" cy="477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a:extLst>
              <a:ext uri="{FF2B5EF4-FFF2-40B4-BE49-F238E27FC236}">
                <a16:creationId xmlns:a16="http://schemas.microsoft.com/office/drawing/2014/main" id="{AB95B90F-B29F-35B6-2BE0-645440F1F959}"/>
              </a:ext>
            </a:extLst>
          </p:cNvPr>
          <p:cNvSpPr>
            <a:spLocks noGrp="1" noChangeArrowheads="1"/>
          </p:cNvSpPr>
          <p:nvPr>
            <p:ph idx="1"/>
          </p:nvPr>
        </p:nvSpPr>
        <p:spPr>
          <a:xfrm>
            <a:off x="341313" y="1600200"/>
            <a:ext cx="8574087" cy="4800600"/>
          </a:xfrm>
        </p:spPr>
        <p:txBody>
          <a:bodyPr/>
          <a:lstStyle/>
          <a:p>
            <a:pPr marL="438912" eaLnBrk="1" hangingPunct="1">
              <a:lnSpc>
                <a:spcPct val="90000"/>
              </a:lnSpc>
              <a:spcBef>
                <a:spcPts val="600"/>
              </a:spcBef>
              <a:spcAft>
                <a:spcPts val="0"/>
              </a:spcAft>
              <a:defRPr/>
            </a:pPr>
            <a:r>
              <a:rPr lang="en-US" sz="1800" b="1" dirty="0">
                <a:latin typeface="Candara" panose="020E0502030303020204" pitchFamily="34" charset="0"/>
              </a:rPr>
              <a:t>Outsourcing: </a:t>
            </a:r>
          </a:p>
          <a:p>
            <a:pPr marL="896112" lvl="2" indent="-285750" eaLnBrk="1" hangingPunct="1">
              <a:lnSpc>
                <a:spcPct val="90000"/>
              </a:lnSpc>
              <a:spcBef>
                <a:spcPts val="600"/>
              </a:spcBef>
              <a:spcAft>
                <a:spcPts val="0"/>
              </a:spcAft>
              <a:buFont typeface="Arial" panose="020B0604020202020204" pitchFamily="34" charset="0"/>
              <a:buChar char="•"/>
              <a:defRPr/>
            </a:pPr>
            <a:r>
              <a:rPr lang="en-US" sz="1600" dirty="0">
                <a:latin typeface="Candara" panose="020E0502030303020204" pitchFamily="34" charset="0"/>
              </a:rPr>
              <a:t>hiring vendors to provide services involved in building site </a:t>
            </a:r>
          </a:p>
          <a:p>
            <a:pPr marL="610362" lvl="2" indent="0" eaLnBrk="1" hangingPunct="1">
              <a:lnSpc>
                <a:spcPct val="90000"/>
              </a:lnSpc>
              <a:spcBef>
                <a:spcPts val="600"/>
              </a:spcBef>
              <a:spcAft>
                <a:spcPts val="0"/>
              </a:spcAft>
              <a:buFontTx/>
              <a:buNone/>
              <a:defRPr/>
            </a:pPr>
            <a:endParaRPr lang="en-US" sz="1600" b="1" dirty="0">
              <a:latin typeface="Candara" panose="020E0502030303020204" pitchFamily="34" charset="0"/>
            </a:endParaRPr>
          </a:p>
          <a:p>
            <a:pPr marL="438912" eaLnBrk="1" hangingPunct="1">
              <a:lnSpc>
                <a:spcPct val="90000"/>
              </a:lnSpc>
              <a:spcBef>
                <a:spcPts val="600"/>
              </a:spcBef>
              <a:spcAft>
                <a:spcPts val="0"/>
              </a:spcAft>
              <a:defRPr/>
            </a:pPr>
            <a:r>
              <a:rPr lang="en-US" sz="1800" b="1" dirty="0">
                <a:latin typeface="Candara" panose="020E0502030303020204" pitchFamily="34" charset="0"/>
              </a:rPr>
              <a:t>Build: Own Vs. Outsourcing:</a:t>
            </a:r>
          </a:p>
          <a:p>
            <a:pPr marL="896112" lvl="2" indent="-285750" eaLnBrk="1" hangingPunct="1">
              <a:lnSpc>
                <a:spcPct val="90000"/>
              </a:lnSpc>
              <a:spcBef>
                <a:spcPts val="600"/>
              </a:spcBef>
              <a:spcAft>
                <a:spcPts val="0"/>
              </a:spcAft>
              <a:buFont typeface="Arial" panose="020B0604020202020204" pitchFamily="34" charset="0"/>
              <a:buChar char="•"/>
              <a:defRPr/>
            </a:pPr>
            <a:r>
              <a:rPr lang="en-US" sz="1600" dirty="0">
                <a:latin typeface="Candara" panose="020E0502030303020204" pitchFamily="34" charset="0"/>
              </a:rPr>
              <a:t>Build your own requires team with diverse skill set; choice of software tools; both risks and possible benefits</a:t>
            </a:r>
          </a:p>
          <a:p>
            <a:pPr marL="896112" lvl="2" indent="-285750" eaLnBrk="1" hangingPunct="1">
              <a:lnSpc>
                <a:spcPct val="90000"/>
              </a:lnSpc>
              <a:spcBef>
                <a:spcPts val="600"/>
              </a:spcBef>
              <a:spcAft>
                <a:spcPts val="0"/>
              </a:spcAft>
              <a:buFont typeface="Arial" panose="020B0604020202020204" pitchFamily="34" charset="0"/>
              <a:buChar char="•"/>
              <a:defRPr/>
            </a:pPr>
            <a:r>
              <a:rPr lang="en-US" sz="1600" dirty="0">
                <a:latin typeface="Candara" panose="020E0502030303020204" pitchFamily="34" charset="0"/>
              </a:rPr>
              <a:t>Use pre-built template, e.g., Yahoo Merchant Solutions, Amazon Stores, eBay</a:t>
            </a:r>
          </a:p>
          <a:p>
            <a:pPr marL="896112" lvl="2" indent="-285750" eaLnBrk="1" hangingPunct="1">
              <a:lnSpc>
                <a:spcPct val="90000"/>
              </a:lnSpc>
              <a:spcBef>
                <a:spcPts val="600"/>
              </a:spcBef>
              <a:spcAft>
                <a:spcPts val="0"/>
              </a:spcAft>
              <a:buFont typeface="Arial" panose="020B0604020202020204" pitchFamily="34" charset="0"/>
              <a:buChar char="•"/>
              <a:defRPr/>
            </a:pPr>
            <a:r>
              <a:rPr lang="en-US" sz="1600" b="1" dirty="0" err="1">
                <a:latin typeface="Candara" panose="020E0502030303020204" pitchFamily="34" charset="0"/>
              </a:rPr>
              <a:t>WordPress</a:t>
            </a:r>
            <a:r>
              <a:rPr lang="en-US" sz="1600" dirty="0">
                <a:latin typeface="Candara" panose="020E0502030303020204" pitchFamily="34" charset="0"/>
              </a:rPr>
              <a:t>: a blogging tool with a sophisticated content management system (CMS).</a:t>
            </a:r>
          </a:p>
          <a:p>
            <a:pPr marL="896112" lvl="2" indent="-285750" eaLnBrk="1" hangingPunct="1">
              <a:lnSpc>
                <a:spcPct val="90000"/>
              </a:lnSpc>
              <a:spcBef>
                <a:spcPts val="600"/>
              </a:spcBef>
              <a:spcAft>
                <a:spcPts val="0"/>
              </a:spcAft>
              <a:buFont typeface="Arial" panose="020B0604020202020204" pitchFamily="34" charset="0"/>
              <a:buChar char="•"/>
              <a:defRPr/>
            </a:pPr>
            <a:r>
              <a:rPr lang="en-US" sz="1600" b="1" dirty="0">
                <a:latin typeface="Candara" panose="020E0502030303020204" pitchFamily="34" charset="0"/>
              </a:rPr>
              <a:t>CMS</a:t>
            </a:r>
            <a:r>
              <a:rPr lang="en-US" sz="1600" dirty="0">
                <a:latin typeface="Candara" panose="020E0502030303020204" pitchFamily="34" charset="0"/>
              </a:rPr>
              <a:t>: A database software program specifically designed to manage structured and unstructured data and objects in a Web site environment. </a:t>
            </a:r>
          </a:p>
          <a:p>
            <a:pPr marL="896112" lvl="2" indent="-285750" eaLnBrk="1" hangingPunct="1">
              <a:lnSpc>
                <a:spcPct val="90000"/>
              </a:lnSpc>
              <a:spcBef>
                <a:spcPts val="600"/>
              </a:spcBef>
              <a:spcAft>
                <a:spcPts val="0"/>
              </a:spcAft>
              <a:buFont typeface="Arial" panose="020B0604020202020204" pitchFamily="34" charset="0"/>
              <a:buChar char="•"/>
              <a:defRPr/>
            </a:pPr>
            <a:r>
              <a:rPr lang="en-US" sz="1600" b="1" dirty="0">
                <a:latin typeface="Candara" panose="020E0502030303020204" pitchFamily="34" charset="0"/>
              </a:rPr>
              <a:t>Risks</a:t>
            </a:r>
            <a:r>
              <a:rPr lang="en-US" sz="1600" dirty="0">
                <a:latin typeface="Candara" panose="020E0502030303020204" pitchFamily="34" charset="0"/>
              </a:rPr>
              <a:t>: Shopping carts, credit card authentication, inventory and order processing. </a:t>
            </a:r>
          </a:p>
          <a:p>
            <a:pPr marL="610362" lvl="2" indent="0" eaLnBrk="1" hangingPunct="1">
              <a:lnSpc>
                <a:spcPct val="90000"/>
              </a:lnSpc>
              <a:spcBef>
                <a:spcPts val="600"/>
              </a:spcBef>
              <a:spcAft>
                <a:spcPts val="0"/>
              </a:spcAft>
              <a:buFontTx/>
              <a:buNone/>
              <a:defRPr/>
            </a:pPr>
            <a:endParaRPr lang="en-US" sz="1400" dirty="0">
              <a:latin typeface="Candara" panose="020E0502030303020204" pitchFamily="34" charset="0"/>
            </a:endParaRPr>
          </a:p>
          <a:p>
            <a:pPr marL="438912" eaLnBrk="1" hangingPunct="1">
              <a:lnSpc>
                <a:spcPct val="90000"/>
              </a:lnSpc>
              <a:spcBef>
                <a:spcPts val="600"/>
              </a:spcBef>
              <a:spcAft>
                <a:spcPts val="0"/>
              </a:spcAft>
              <a:defRPr/>
            </a:pPr>
            <a:r>
              <a:rPr lang="en-US" sz="1800" b="1" dirty="0">
                <a:latin typeface="Candara" panose="020E0502030303020204" pitchFamily="34" charset="0"/>
              </a:rPr>
              <a:t>Host: Own Vs. Outsourcing</a:t>
            </a:r>
          </a:p>
          <a:p>
            <a:pPr marL="838962" lvl="1" eaLnBrk="1" hangingPunct="1">
              <a:lnSpc>
                <a:spcPct val="90000"/>
              </a:lnSpc>
              <a:spcBef>
                <a:spcPts val="600"/>
              </a:spcBef>
              <a:spcAft>
                <a:spcPts val="0"/>
              </a:spcAft>
              <a:buFont typeface="Wingdings" panose="05000000000000000000" pitchFamily="2" charset="2"/>
              <a:buChar char="ü"/>
              <a:defRPr/>
            </a:pPr>
            <a:r>
              <a:rPr lang="en-US" sz="1600" b="1" dirty="0">
                <a:latin typeface="Candara" panose="020E0502030303020204" pitchFamily="34" charset="0"/>
              </a:rPr>
              <a:t>Hosting</a:t>
            </a:r>
            <a:r>
              <a:rPr lang="en-US" sz="1600" dirty="0">
                <a:latin typeface="Candara" panose="020E0502030303020204" pitchFamily="34" charset="0"/>
              </a:rPr>
              <a:t>: hosting company responsible for ensuring site is accessible 24/7, for monthly fee, e.g., Amazon EC2, </a:t>
            </a:r>
            <a:r>
              <a:rPr lang="en-US" sz="1600" dirty="0" err="1">
                <a:latin typeface="Candara" panose="020E0502030303020204" pitchFamily="34" charset="0"/>
              </a:rPr>
              <a:t>Bluehost</a:t>
            </a:r>
            <a:r>
              <a:rPr lang="en-US" sz="1600" dirty="0">
                <a:latin typeface="Candara" panose="020E0502030303020204" pitchFamily="34" charset="0"/>
              </a:rPr>
              <a:t>, GSI Commerce, Verizon/</a:t>
            </a:r>
            <a:r>
              <a:rPr lang="en-US" sz="1600" dirty="0" err="1">
                <a:latin typeface="Candara" panose="020E0502030303020204" pitchFamily="34" charset="0"/>
              </a:rPr>
              <a:t>Terremark</a:t>
            </a:r>
            <a:r>
              <a:rPr lang="en-US" sz="1600" dirty="0">
                <a:latin typeface="Candara" panose="020E0502030303020204" pitchFamily="34" charset="0"/>
              </a:rPr>
              <a:t>, etc. </a:t>
            </a:r>
          </a:p>
          <a:p>
            <a:pPr marL="838962" lvl="1" eaLnBrk="1" hangingPunct="1">
              <a:lnSpc>
                <a:spcPct val="90000"/>
              </a:lnSpc>
              <a:spcBef>
                <a:spcPts val="600"/>
              </a:spcBef>
              <a:spcAft>
                <a:spcPts val="0"/>
              </a:spcAft>
              <a:buFont typeface="Wingdings" panose="05000000000000000000" pitchFamily="2" charset="2"/>
              <a:buChar char="ü"/>
              <a:defRPr/>
            </a:pPr>
            <a:r>
              <a:rPr lang="en-US" sz="1600" b="1" dirty="0">
                <a:latin typeface="Candara" panose="020E0502030303020204" pitchFamily="34" charset="0"/>
              </a:rPr>
              <a:t>Co-location</a:t>
            </a:r>
            <a:r>
              <a:rPr lang="en-US" sz="1600" dirty="0">
                <a:latin typeface="Candara" panose="020E0502030303020204" pitchFamily="34" charset="0"/>
              </a:rPr>
              <a:t>: firm purchases or leases Web server (with control over its operation), but server is located at vendor’s facility.</a:t>
            </a:r>
          </a:p>
          <a:p>
            <a:pPr lvl="1" eaLnBrk="1" hangingPunct="1">
              <a:lnSpc>
                <a:spcPct val="90000"/>
              </a:lnSpc>
              <a:buFont typeface="Wingdings" panose="05000000000000000000" pitchFamily="2" charset="2"/>
              <a:buChar char="§"/>
              <a:defRPr/>
            </a:pPr>
            <a:endParaRPr lang="en-US" sz="2000" dirty="0"/>
          </a:p>
        </p:txBody>
      </p:sp>
      <p:sp>
        <p:nvSpPr>
          <p:cNvPr id="4" name="Rectangle 4">
            <a:extLst>
              <a:ext uri="{FF2B5EF4-FFF2-40B4-BE49-F238E27FC236}">
                <a16:creationId xmlns:a16="http://schemas.microsoft.com/office/drawing/2014/main" id="{CA21E9B8-3B1D-4D27-7B36-21EF41154FBF}"/>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
        <p:nvSpPr>
          <p:cNvPr id="75780" name="Text Box 3">
            <a:extLst>
              <a:ext uri="{FF2B5EF4-FFF2-40B4-BE49-F238E27FC236}">
                <a16:creationId xmlns:a16="http://schemas.microsoft.com/office/drawing/2014/main" id="{D0F1C311-F7A7-1AD3-067E-3D9A80457ABA}"/>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Build/Host Your Own Vs. Outsourcing</a:t>
            </a:r>
          </a:p>
        </p:txBody>
      </p:sp>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2319552D-BF3B-1A42-C42A-3CCA004597C5}"/>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
        <p:nvSpPr>
          <p:cNvPr id="77827" name="Text Box 3">
            <a:extLst>
              <a:ext uri="{FF2B5EF4-FFF2-40B4-BE49-F238E27FC236}">
                <a16:creationId xmlns:a16="http://schemas.microsoft.com/office/drawing/2014/main" id="{2E36DBC1-470C-4847-0233-9FDBC4041CC1}"/>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Choices in Building and Hosting</a:t>
            </a:r>
          </a:p>
        </p:txBody>
      </p:sp>
      <p:pic>
        <p:nvPicPr>
          <p:cNvPr id="77828" name="Picture 5" descr="EC-4 - Fig-4">
            <a:extLst>
              <a:ext uri="{FF2B5EF4-FFF2-40B4-BE49-F238E27FC236}">
                <a16:creationId xmlns:a16="http://schemas.microsoft.com/office/drawing/2014/main" id="{4C3EAA05-7B39-C269-F99E-6071567FF06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2000" y="2209800"/>
            <a:ext cx="8077200" cy="3657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a:extLst>
              <a:ext uri="{FF2B5EF4-FFF2-40B4-BE49-F238E27FC236}">
                <a16:creationId xmlns:a16="http://schemas.microsoft.com/office/drawing/2014/main" id="{F9B46DEC-8B2C-8B1F-53DB-C358372EA2A4}"/>
              </a:ext>
            </a:extLst>
          </p:cNvPr>
          <p:cNvSpPr>
            <a:spLocks noGrp="1" noChangeArrowheads="1"/>
          </p:cNvSpPr>
          <p:nvPr>
            <p:ph idx="1"/>
          </p:nvPr>
        </p:nvSpPr>
        <p:spPr>
          <a:xfrm>
            <a:off x="341313" y="1676400"/>
            <a:ext cx="8574087" cy="4648200"/>
          </a:xfrm>
        </p:spPr>
        <p:txBody>
          <a:bodyPr/>
          <a:lstStyle/>
          <a:p>
            <a:pPr marL="514350" indent="-514350">
              <a:buFont typeface="+mj-lt"/>
              <a:buAutoNum type="romanLcPeriod"/>
              <a:defRPr/>
            </a:pPr>
            <a:r>
              <a:rPr lang="en-US" sz="2000" b="1" dirty="0">
                <a:latin typeface="Candara" panose="020E0502030303020204" pitchFamily="34" charset="0"/>
              </a:rPr>
              <a:t>Build from scratch</a:t>
            </a:r>
          </a:p>
          <a:p>
            <a:pPr marL="914400" lvl="1" indent="-514350">
              <a:buFont typeface="Wingdings" panose="05000000000000000000" pitchFamily="2" charset="2"/>
              <a:buChar char="ü"/>
              <a:defRPr/>
            </a:pPr>
            <a:r>
              <a:rPr lang="en-US" sz="1600" dirty="0">
                <a:latin typeface="Candara" panose="020E0502030303020204" pitchFamily="34" charset="0"/>
              </a:rPr>
              <a:t>HTML</a:t>
            </a:r>
          </a:p>
          <a:p>
            <a:pPr marL="914400" lvl="1" indent="-514350">
              <a:buFont typeface="Wingdings" panose="05000000000000000000" pitchFamily="2" charset="2"/>
              <a:buChar char="ü"/>
              <a:defRPr/>
            </a:pPr>
            <a:r>
              <a:rPr lang="en-US" sz="1600" dirty="0">
                <a:latin typeface="Candara" panose="020E0502030303020204" pitchFamily="34" charset="0"/>
              </a:rPr>
              <a:t>Dreamweaver</a:t>
            </a:r>
          </a:p>
          <a:p>
            <a:pPr marL="914400" lvl="1" indent="-514350">
              <a:buFont typeface="Wingdings" panose="05000000000000000000" pitchFamily="2" charset="2"/>
              <a:buChar char="ü"/>
              <a:defRPr/>
            </a:pPr>
            <a:r>
              <a:rPr lang="en-US" sz="1600" dirty="0">
                <a:latin typeface="Candara" panose="020E0502030303020204" pitchFamily="34" charset="0"/>
              </a:rPr>
              <a:t>Expression</a:t>
            </a:r>
          </a:p>
          <a:p>
            <a:pPr marL="914400" lvl="1" indent="-514350">
              <a:buFont typeface="Wingdings" panose="05000000000000000000" pitchFamily="2" charset="2"/>
              <a:buChar char="ü"/>
              <a:defRPr/>
            </a:pPr>
            <a:r>
              <a:rPr lang="en-US" sz="1600" dirty="0">
                <a:latin typeface="Candara" panose="020E0502030303020204" pitchFamily="34" charset="0"/>
              </a:rPr>
              <a:t>CGI Scripts</a:t>
            </a:r>
          </a:p>
          <a:p>
            <a:pPr marL="914400" lvl="1" indent="-514350">
              <a:buFont typeface="Wingdings" panose="05000000000000000000" pitchFamily="2" charset="2"/>
              <a:buChar char="ü"/>
              <a:defRPr/>
            </a:pPr>
            <a:r>
              <a:rPr lang="en-US" sz="1600" dirty="0">
                <a:latin typeface="Candara" panose="020E0502030303020204" pitchFamily="34" charset="0"/>
              </a:rPr>
              <a:t>SQL Database</a:t>
            </a:r>
          </a:p>
          <a:p>
            <a:pPr marL="514350" indent="-514350">
              <a:buFont typeface="+mj-lt"/>
              <a:buAutoNum type="romanLcPeriod"/>
              <a:defRPr/>
            </a:pPr>
            <a:r>
              <a:rPr lang="en-US" sz="2000" b="1" dirty="0">
                <a:latin typeface="Candara" panose="020E0502030303020204" pitchFamily="34" charset="0"/>
              </a:rPr>
              <a:t>Use Packaged site-building tools</a:t>
            </a:r>
          </a:p>
          <a:p>
            <a:pPr marL="914400" lvl="1" indent="-514350">
              <a:buFont typeface="Wingdings" panose="05000000000000000000" pitchFamily="2" charset="2"/>
              <a:buChar char="ü"/>
              <a:defRPr/>
            </a:pPr>
            <a:r>
              <a:rPr lang="en-US" sz="1600" dirty="0">
                <a:latin typeface="Candara" panose="020E0502030303020204" pitchFamily="34" charset="0"/>
              </a:rPr>
              <a:t>Commerce Server 10 (commerce-Sever.net)</a:t>
            </a:r>
          </a:p>
          <a:p>
            <a:pPr marL="914400" lvl="1" indent="-514350">
              <a:buFont typeface="Wingdings" panose="05000000000000000000" pitchFamily="2" charset="2"/>
              <a:buChar char="ü"/>
              <a:defRPr/>
            </a:pPr>
            <a:r>
              <a:rPr lang="en-US" sz="1600" dirty="0">
                <a:latin typeface="Candara" panose="020E0502030303020204" pitchFamily="34" charset="0"/>
              </a:rPr>
              <a:t>IBM </a:t>
            </a:r>
            <a:r>
              <a:rPr lang="en-US" sz="1600" dirty="0" err="1">
                <a:latin typeface="Candara" panose="020E0502030303020204" pitchFamily="34" charset="0"/>
              </a:rPr>
              <a:t>WebSphere</a:t>
            </a:r>
            <a:endParaRPr lang="en-US" sz="1600" dirty="0">
              <a:latin typeface="Candara" panose="020E0502030303020204" pitchFamily="34" charset="0"/>
            </a:endParaRPr>
          </a:p>
          <a:p>
            <a:pPr marL="514350" indent="-514350">
              <a:buFont typeface="+mj-lt"/>
              <a:buAutoNum type="romanLcPeriod"/>
              <a:defRPr/>
            </a:pPr>
            <a:r>
              <a:rPr lang="en-US" sz="2000" b="1" dirty="0">
                <a:latin typeface="Candara" panose="020E0502030303020204" pitchFamily="34" charset="0"/>
              </a:rPr>
              <a:t>Use prebuilt templates</a:t>
            </a:r>
          </a:p>
          <a:p>
            <a:pPr marL="914400" lvl="1" indent="-514350">
              <a:buFont typeface="Wingdings" panose="05000000000000000000" pitchFamily="2" charset="2"/>
              <a:buChar char="ü"/>
              <a:defRPr/>
            </a:pPr>
            <a:r>
              <a:rPr lang="en-US" sz="1600" dirty="0">
                <a:latin typeface="Candara" panose="020E0502030303020204" pitchFamily="34" charset="0"/>
              </a:rPr>
              <a:t>Google Sites</a:t>
            </a:r>
          </a:p>
          <a:p>
            <a:pPr marL="914400" lvl="1" indent="-514350">
              <a:buFont typeface="Wingdings" panose="05000000000000000000" pitchFamily="2" charset="2"/>
              <a:buChar char="ü"/>
              <a:defRPr/>
            </a:pPr>
            <a:r>
              <a:rPr lang="en-US" sz="1600" dirty="0">
                <a:latin typeface="Candara" panose="020E0502030303020204" pitchFamily="34" charset="0"/>
              </a:rPr>
              <a:t>Yahoo Merchant Solutions/Yahoo Small Business</a:t>
            </a:r>
          </a:p>
          <a:p>
            <a:pPr marL="914400" lvl="1" indent="-514350">
              <a:buFont typeface="Wingdings" panose="05000000000000000000" pitchFamily="2" charset="2"/>
              <a:buChar char="ü"/>
              <a:defRPr/>
            </a:pPr>
            <a:r>
              <a:rPr lang="en-US" sz="1600" dirty="0">
                <a:latin typeface="Candara" panose="020E0502030303020204" pitchFamily="34" charset="0"/>
              </a:rPr>
              <a:t>Amazon </a:t>
            </a:r>
            <a:r>
              <a:rPr lang="en-US" sz="1600" dirty="0" err="1">
                <a:latin typeface="Candara" panose="020E0502030303020204" pitchFamily="34" charset="0"/>
              </a:rPr>
              <a:t>Webstore</a:t>
            </a:r>
            <a:endParaRPr lang="en-US" sz="1600" dirty="0">
              <a:latin typeface="Candara" panose="020E0502030303020204" pitchFamily="34" charset="0"/>
            </a:endParaRPr>
          </a:p>
          <a:p>
            <a:pPr marL="914400" lvl="1" indent="-514350">
              <a:buFont typeface="Wingdings" panose="05000000000000000000" pitchFamily="2" charset="2"/>
              <a:buChar char="ü"/>
              <a:defRPr/>
            </a:pPr>
            <a:r>
              <a:rPr lang="en-US" sz="1600" dirty="0" err="1">
                <a:latin typeface="Candara" panose="020E0502030303020204" pitchFamily="34" charset="0"/>
              </a:rPr>
              <a:t>WordPress</a:t>
            </a:r>
            <a:endParaRPr lang="en-US" sz="1600" dirty="0">
              <a:latin typeface="Candara" panose="020E0502030303020204" pitchFamily="34" charset="0"/>
            </a:endParaRPr>
          </a:p>
          <a:p>
            <a:pPr lvl="1" eaLnBrk="1" hangingPunct="1">
              <a:lnSpc>
                <a:spcPct val="90000"/>
              </a:lnSpc>
              <a:buFont typeface="Wingdings" panose="05000000000000000000" pitchFamily="2" charset="2"/>
              <a:buChar char="§"/>
              <a:defRPr/>
            </a:pPr>
            <a:endParaRPr lang="en-US" sz="2000" dirty="0"/>
          </a:p>
        </p:txBody>
      </p:sp>
      <p:sp>
        <p:nvSpPr>
          <p:cNvPr id="4" name="Rectangle 4">
            <a:extLst>
              <a:ext uri="{FF2B5EF4-FFF2-40B4-BE49-F238E27FC236}">
                <a16:creationId xmlns:a16="http://schemas.microsoft.com/office/drawing/2014/main" id="{15128518-332D-FA8E-BB06-3C6F534F0B56}"/>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
        <p:nvSpPr>
          <p:cNvPr id="79876" name="Text Box 3">
            <a:extLst>
              <a:ext uri="{FF2B5EF4-FFF2-40B4-BE49-F238E27FC236}">
                <a16:creationId xmlns:a16="http://schemas.microsoft.com/office/drawing/2014/main" id="{5AA7FBC4-62A3-9242-F2B2-76C4D6D3EDB6}"/>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Building Own E-Commerce Site: Tools</a:t>
            </a:r>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a:extLst>
              <a:ext uri="{FF2B5EF4-FFF2-40B4-BE49-F238E27FC236}">
                <a16:creationId xmlns:a16="http://schemas.microsoft.com/office/drawing/2014/main" id="{19A6A4A2-0E30-1A48-5A85-2AC9E19C9DF6}"/>
              </a:ext>
            </a:extLst>
          </p:cNvPr>
          <p:cNvSpPr>
            <a:spLocks noGrp="1" noChangeArrowheads="1"/>
          </p:cNvSpPr>
          <p:nvPr>
            <p:ph idx="1"/>
          </p:nvPr>
        </p:nvSpPr>
        <p:spPr>
          <a:xfrm>
            <a:off x="450850" y="1676400"/>
            <a:ext cx="8388350" cy="4648200"/>
          </a:xfrm>
        </p:spPr>
        <p:txBody>
          <a:bodyPr/>
          <a:lstStyle/>
          <a:p>
            <a:pPr marL="438912" eaLnBrk="1" hangingPunct="1">
              <a:spcBef>
                <a:spcPts val="600"/>
              </a:spcBef>
              <a:spcAft>
                <a:spcPts val="0"/>
              </a:spcAft>
              <a:defRPr/>
            </a:pPr>
            <a:r>
              <a:rPr lang="en-US" sz="2000" b="1" dirty="0">
                <a:latin typeface="Candara" panose="020E0502030303020204" pitchFamily="34" charset="0"/>
              </a:rPr>
              <a:t>Why is needed?</a:t>
            </a:r>
          </a:p>
          <a:p>
            <a:pPr marL="838962" lvl="1" eaLnBrk="1" hangingPunct="1">
              <a:spcBef>
                <a:spcPts val="600"/>
              </a:spcBef>
              <a:spcAft>
                <a:spcPts val="0"/>
              </a:spcAft>
              <a:buFont typeface="Wingdings" panose="05000000000000000000" pitchFamily="2" charset="2"/>
              <a:buChar char="ü"/>
              <a:defRPr/>
            </a:pPr>
            <a:r>
              <a:rPr lang="en-US" sz="1600" dirty="0">
                <a:latin typeface="Candara" panose="020E0502030303020204" pitchFamily="34" charset="0"/>
              </a:rPr>
              <a:t>Answer requests from customers for HTML and XML pages. </a:t>
            </a:r>
          </a:p>
          <a:p>
            <a:pPr marL="438912" eaLnBrk="1" hangingPunct="1">
              <a:spcBef>
                <a:spcPts val="600"/>
              </a:spcBef>
              <a:spcAft>
                <a:spcPts val="0"/>
              </a:spcAft>
              <a:defRPr/>
            </a:pPr>
            <a:r>
              <a:rPr lang="en-US" sz="2000" b="1" dirty="0">
                <a:latin typeface="Candara" panose="020E0502030303020204" pitchFamily="34" charset="0"/>
              </a:rPr>
              <a:t>Software:</a:t>
            </a:r>
          </a:p>
          <a:p>
            <a:pPr marL="838962" lvl="1" eaLnBrk="1" hangingPunct="1">
              <a:spcBef>
                <a:spcPts val="600"/>
              </a:spcBef>
              <a:spcAft>
                <a:spcPts val="0"/>
              </a:spcAft>
              <a:buFont typeface="Wingdings" panose="05000000000000000000" pitchFamily="2" charset="2"/>
              <a:buChar char="ü"/>
              <a:defRPr/>
            </a:pPr>
            <a:r>
              <a:rPr lang="en-US" sz="1600" b="1" dirty="0">
                <a:latin typeface="Candara" panose="020E0502030303020204" pitchFamily="34" charset="0"/>
              </a:rPr>
              <a:t>Apache</a:t>
            </a:r>
          </a:p>
          <a:p>
            <a:pPr marL="1353312" lvl="3" indent="-285750" eaLnBrk="1" hangingPunct="1">
              <a:spcBef>
                <a:spcPts val="600"/>
              </a:spcBef>
              <a:spcAft>
                <a:spcPts val="0"/>
              </a:spcAft>
              <a:buFont typeface="Courier New" panose="02070309020205020404" pitchFamily="49" charset="0"/>
              <a:buChar char="o"/>
              <a:defRPr/>
            </a:pPr>
            <a:r>
              <a:rPr lang="en-US" sz="1600" dirty="0">
                <a:latin typeface="Candara" panose="020E0502030303020204" pitchFamily="34" charset="0"/>
              </a:rPr>
              <a:t>Leading Web server software (52% of market)</a:t>
            </a:r>
          </a:p>
          <a:p>
            <a:pPr marL="1353312" lvl="3" indent="-285750" eaLnBrk="1" hangingPunct="1">
              <a:spcBef>
                <a:spcPts val="600"/>
              </a:spcBef>
              <a:spcAft>
                <a:spcPts val="0"/>
              </a:spcAft>
              <a:buFont typeface="Courier New" panose="02070309020205020404" pitchFamily="49" charset="0"/>
              <a:buChar char="o"/>
              <a:defRPr/>
            </a:pPr>
            <a:r>
              <a:rPr lang="en-US" sz="1600" dirty="0">
                <a:latin typeface="Candara" panose="020E0502030303020204" pitchFamily="34" charset="0"/>
              </a:rPr>
              <a:t>Works only with UNIX, Linux Oss</a:t>
            </a:r>
          </a:p>
          <a:p>
            <a:pPr marL="1353312" lvl="3" indent="-285750" eaLnBrk="1" hangingPunct="1">
              <a:spcBef>
                <a:spcPts val="600"/>
              </a:spcBef>
              <a:spcAft>
                <a:spcPts val="0"/>
              </a:spcAft>
              <a:buFont typeface="Courier New" panose="02070309020205020404" pitchFamily="49" charset="0"/>
              <a:buChar char="o"/>
              <a:defRPr/>
            </a:pPr>
            <a:r>
              <a:rPr lang="en-US" sz="1600" dirty="0">
                <a:latin typeface="Candara" panose="020E0502030303020204" pitchFamily="34" charset="0"/>
              </a:rPr>
              <a:t>Unix, is the original programming language of the Internet &amp; Web</a:t>
            </a:r>
          </a:p>
          <a:p>
            <a:pPr marL="1353312" lvl="3" indent="-285750" eaLnBrk="1" hangingPunct="1">
              <a:spcBef>
                <a:spcPts val="600"/>
              </a:spcBef>
              <a:spcAft>
                <a:spcPts val="0"/>
              </a:spcAft>
              <a:buFont typeface="Courier New" panose="02070309020205020404" pitchFamily="49" charset="0"/>
              <a:buChar char="o"/>
              <a:defRPr/>
            </a:pPr>
            <a:r>
              <a:rPr lang="en-US" sz="1600" dirty="0">
                <a:latin typeface="Candara" panose="020E0502030303020204" pitchFamily="34" charset="0"/>
              </a:rPr>
              <a:t>Linux, is a derivative of Unix designed for the personal computer. </a:t>
            </a:r>
          </a:p>
          <a:p>
            <a:pPr marL="1353312" lvl="3" indent="-285750" eaLnBrk="1" hangingPunct="1">
              <a:spcBef>
                <a:spcPts val="600"/>
              </a:spcBef>
              <a:spcAft>
                <a:spcPts val="0"/>
              </a:spcAft>
              <a:buFont typeface="Courier New" panose="02070309020205020404" pitchFamily="49" charset="0"/>
              <a:buChar char="o"/>
              <a:defRPr/>
            </a:pPr>
            <a:r>
              <a:rPr lang="en-US" sz="1600" dirty="0">
                <a:latin typeface="Candara" panose="020E0502030303020204" pitchFamily="34" charset="0"/>
              </a:rPr>
              <a:t>Apache is free &amp; can be downloaded from many sites</a:t>
            </a:r>
          </a:p>
          <a:p>
            <a:pPr marL="838962" lvl="1" eaLnBrk="1" hangingPunct="1">
              <a:spcBef>
                <a:spcPts val="600"/>
              </a:spcBef>
              <a:spcAft>
                <a:spcPts val="0"/>
              </a:spcAft>
              <a:buFont typeface="Wingdings" panose="05000000000000000000" pitchFamily="2" charset="2"/>
              <a:buChar char="ü"/>
              <a:defRPr/>
            </a:pPr>
            <a:r>
              <a:rPr lang="en-US" sz="1600" b="1" dirty="0">
                <a:latin typeface="Candara" panose="020E0502030303020204" pitchFamily="34" charset="0"/>
              </a:rPr>
              <a:t>Microsoft’s Internet Information Server (IIS)</a:t>
            </a:r>
          </a:p>
          <a:p>
            <a:pPr marL="1353312" lvl="3" indent="-285750" eaLnBrk="1" hangingPunct="1">
              <a:spcBef>
                <a:spcPts val="600"/>
              </a:spcBef>
              <a:spcAft>
                <a:spcPts val="0"/>
              </a:spcAft>
              <a:buFont typeface="Courier New" panose="02070309020205020404" pitchFamily="49" charset="0"/>
              <a:buChar char="o"/>
              <a:defRPr/>
            </a:pPr>
            <a:r>
              <a:rPr lang="en-US" sz="1600" dirty="0">
                <a:latin typeface="Candara" panose="020E0502030303020204" pitchFamily="34" charset="0"/>
              </a:rPr>
              <a:t>Second major Web server software (20% of market)</a:t>
            </a:r>
          </a:p>
          <a:p>
            <a:pPr marL="1353312" lvl="3" indent="-285750" eaLnBrk="1" hangingPunct="1">
              <a:spcBef>
                <a:spcPts val="600"/>
              </a:spcBef>
              <a:spcAft>
                <a:spcPts val="0"/>
              </a:spcAft>
              <a:buFont typeface="Courier New" panose="02070309020205020404" pitchFamily="49" charset="0"/>
              <a:buChar char="o"/>
              <a:defRPr/>
            </a:pPr>
            <a:r>
              <a:rPr lang="en-US" sz="1600" dirty="0">
                <a:latin typeface="Candara" panose="020E0502030303020204" pitchFamily="34" charset="0"/>
              </a:rPr>
              <a:t>Windows-based, compatible with a wide selection of Microsoft utility and support programs. </a:t>
            </a:r>
          </a:p>
          <a:p>
            <a:pPr eaLnBrk="1" hangingPunct="1">
              <a:defRPr/>
            </a:pPr>
            <a:endParaRPr lang="en-US" dirty="0"/>
          </a:p>
        </p:txBody>
      </p:sp>
      <p:sp>
        <p:nvSpPr>
          <p:cNvPr id="5" name="Rectangle 4">
            <a:extLst>
              <a:ext uri="{FF2B5EF4-FFF2-40B4-BE49-F238E27FC236}">
                <a16:creationId xmlns:a16="http://schemas.microsoft.com/office/drawing/2014/main" id="{2242F8F5-CA28-32F2-194F-8616732239E9}"/>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
        <p:nvSpPr>
          <p:cNvPr id="81924" name="Text Box 3">
            <a:extLst>
              <a:ext uri="{FF2B5EF4-FFF2-40B4-BE49-F238E27FC236}">
                <a16:creationId xmlns:a16="http://schemas.microsoft.com/office/drawing/2014/main" id="{F0396E5C-C2B8-E152-F848-04A1C15EC461}"/>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Web Server Software</a:t>
            </a:r>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5">
            <a:extLst>
              <a:ext uri="{FF2B5EF4-FFF2-40B4-BE49-F238E27FC236}">
                <a16:creationId xmlns:a16="http://schemas.microsoft.com/office/drawing/2014/main" id="{41DA4EFD-6921-CEAD-2513-57CEA8C71C39}"/>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The Growth of E-commerce: B2C &amp; B2B</a:t>
            </a:r>
          </a:p>
        </p:txBody>
      </p:sp>
      <p:sp>
        <p:nvSpPr>
          <p:cNvPr id="122896" name="Rectangle 16">
            <a:extLst>
              <a:ext uri="{FF2B5EF4-FFF2-40B4-BE49-F238E27FC236}">
                <a16:creationId xmlns:a16="http://schemas.microsoft.com/office/drawing/2014/main" id="{3ACF1E8E-DC1F-850C-44C5-263B7E4146B9}"/>
              </a:ext>
            </a:extLst>
          </p:cNvPr>
          <p:cNvSpPr>
            <a:spLocks noChangeArrowheads="1"/>
          </p:cNvSpPr>
          <p:nvPr/>
        </p:nvSpPr>
        <p:spPr bwMode="auto">
          <a:xfrm>
            <a:off x="1447800" y="200025"/>
            <a:ext cx="72390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E-Commerce: Digital Markets, Digital Goods</a:t>
            </a:r>
          </a:p>
        </p:txBody>
      </p:sp>
      <p:pic>
        <p:nvPicPr>
          <p:cNvPr id="10244" name="Picture 2">
            <a:extLst>
              <a:ext uri="{FF2B5EF4-FFF2-40B4-BE49-F238E27FC236}">
                <a16:creationId xmlns:a16="http://schemas.microsoft.com/office/drawing/2014/main" id="{0956B12E-6D81-13F9-2A64-838B95DDAF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520825"/>
            <a:ext cx="4592638"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3">
            <a:extLst>
              <a:ext uri="{FF2B5EF4-FFF2-40B4-BE49-F238E27FC236}">
                <a16:creationId xmlns:a16="http://schemas.microsoft.com/office/drawing/2014/main" id="{7D82EF79-9CBE-7739-E1D2-F09918D996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466850"/>
            <a:ext cx="42672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ounded Rectangle 9">
            <a:extLst>
              <a:ext uri="{FF2B5EF4-FFF2-40B4-BE49-F238E27FC236}">
                <a16:creationId xmlns:a16="http://schemas.microsoft.com/office/drawing/2014/main" id="{622A2293-7B95-24AE-C58A-BC65138A0AC6}"/>
              </a:ext>
            </a:extLst>
          </p:cNvPr>
          <p:cNvSpPr/>
          <p:nvPr/>
        </p:nvSpPr>
        <p:spPr>
          <a:xfrm>
            <a:off x="990600" y="2263775"/>
            <a:ext cx="1828800" cy="3810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800" b="1" dirty="0">
                <a:solidFill>
                  <a:schemeClr val="tx1"/>
                </a:solidFill>
                <a:latin typeface="Candara" pitchFamily="34" charset="0"/>
              </a:rPr>
              <a:t>B2C growth</a:t>
            </a:r>
          </a:p>
        </p:txBody>
      </p:sp>
      <p:sp>
        <p:nvSpPr>
          <p:cNvPr id="11" name="Rounded Rectangle 10">
            <a:extLst>
              <a:ext uri="{FF2B5EF4-FFF2-40B4-BE49-F238E27FC236}">
                <a16:creationId xmlns:a16="http://schemas.microsoft.com/office/drawing/2014/main" id="{BFC0AB50-6BD3-D5D4-D86C-770D2B9EE2AE}"/>
              </a:ext>
            </a:extLst>
          </p:cNvPr>
          <p:cNvSpPr/>
          <p:nvPr/>
        </p:nvSpPr>
        <p:spPr>
          <a:xfrm>
            <a:off x="5583238" y="2209800"/>
            <a:ext cx="1828800" cy="38100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800" b="1" dirty="0">
                <a:solidFill>
                  <a:schemeClr val="tx1"/>
                </a:solidFill>
                <a:latin typeface="Candara" pitchFamily="34" charset="0"/>
              </a:rPr>
              <a:t>B2B growth</a:t>
            </a:r>
          </a:p>
        </p:txBody>
      </p:sp>
    </p:spTree>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8CAA0CF4-A77C-4850-5474-66A75E4BED97}"/>
              </a:ext>
            </a:extLst>
          </p:cNvPr>
          <p:cNvSpPr>
            <a:spLocks noGrp="1" noChangeArrowheads="1"/>
          </p:cNvSpPr>
          <p:nvPr>
            <p:ph type="title"/>
          </p:nvPr>
        </p:nvSpPr>
        <p:spPr bwMode="auto">
          <a:xfrm>
            <a:off x="2133600" y="1054100"/>
            <a:ext cx="6324600" cy="393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2000" b="1">
                <a:latin typeface="Candara" panose="020E0502030303020204" pitchFamily="34" charset="0"/>
              </a:rPr>
              <a:t>Tools for Interactivity and Active Content</a:t>
            </a:r>
          </a:p>
        </p:txBody>
      </p:sp>
      <p:sp>
        <p:nvSpPr>
          <p:cNvPr id="46083" name="Rectangle 3">
            <a:extLst>
              <a:ext uri="{FF2B5EF4-FFF2-40B4-BE49-F238E27FC236}">
                <a16:creationId xmlns:a16="http://schemas.microsoft.com/office/drawing/2014/main" id="{4C5D4AFF-C379-CAAA-0B82-8157E61AF7D7}"/>
              </a:ext>
            </a:extLst>
          </p:cNvPr>
          <p:cNvSpPr>
            <a:spLocks noGrp="1" noChangeArrowheads="1"/>
          </p:cNvSpPr>
          <p:nvPr>
            <p:ph idx="1"/>
          </p:nvPr>
        </p:nvSpPr>
        <p:spPr>
          <a:xfrm>
            <a:off x="381000" y="1676400"/>
            <a:ext cx="8610600" cy="4648200"/>
          </a:xfrm>
        </p:spPr>
        <p:txBody>
          <a:bodyPr/>
          <a:lstStyle/>
          <a:p>
            <a:pPr eaLnBrk="1" hangingPunct="1">
              <a:lnSpc>
                <a:spcPct val="90000"/>
              </a:lnSpc>
              <a:spcBef>
                <a:spcPts val="600"/>
              </a:spcBef>
              <a:spcAft>
                <a:spcPts val="0"/>
              </a:spcAft>
              <a:defRPr/>
            </a:pPr>
            <a:r>
              <a:rPr lang="en-US" sz="1600" b="1" dirty="0">
                <a:latin typeface="Candara" panose="020E0502030303020204" pitchFamily="34" charset="0"/>
              </a:rPr>
              <a:t>CGI (Common Gateway Interface)</a:t>
            </a:r>
            <a:r>
              <a:rPr lang="en-US" sz="1600" dirty="0">
                <a:latin typeface="Candara" panose="020E0502030303020204" pitchFamily="34" charset="0"/>
              </a:rPr>
              <a:t>, a set of standards for </a:t>
            </a:r>
            <a:r>
              <a:rPr lang="en-US" sz="1600" u="sng" dirty="0">
                <a:latin typeface="Candara" panose="020E0502030303020204" pitchFamily="34" charset="0"/>
              </a:rPr>
              <a:t>communication between a browser and a program running on a server</a:t>
            </a:r>
            <a:r>
              <a:rPr lang="en-US" sz="1600" dirty="0">
                <a:latin typeface="Candara" panose="020E0502030303020204" pitchFamily="34" charset="0"/>
              </a:rPr>
              <a:t> that allows for </a:t>
            </a:r>
            <a:r>
              <a:rPr lang="en-US" sz="1600" u="sng" dirty="0">
                <a:latin typeface="Candara" panose="020E0502030303020204" pitchFamily="34" charset="0"/>
              </a:rPr>
              <a:t>interaction between the user and the server. </a:t>
            </a:r>
          </a:p>
          <a:p>
            <a:pPr eaLnBrk="1" hangingPunct="1">
              <a:lnSpc>
                <a:spcPct val="90000"/>
              </a:lnSpc>
              <a:spcBef>
                <a:spcPts val="600"/>
              </a:spcBef>
              <a:spcAft>
                <a:spcPts val="0"/>
              </a:spcAft>
              <a:defRPr/>
            </a:pPr>
            <a:r>
              <a:rPr lang="en-US" sz="1600" b="1" dirty="0">
                <a:latin typeface="Candara" panose="020E0502030303020204" pitchFamily="34" charset="0"/>
              </a:rPr>
              <a:t>ASP (Active Server Pages), </a:t>
            </a:r>
            <a:r>
              <a:rPr lang="en-US" sz="1600" dirty="0">
                <a:latin typeface="Candara" panose="020E0502030303020204" pitchFamily="34" charset="0"/>
              </a:rPr>
              <a:t>a software development tool that enables programmers using Microsoft’s IIS package to </a:t>
            </a:r>
            <a:r>
              <a:rPr lang="en-US" sz="1600" b="1" dirty="0">
                <a:latin typeface="Candara" panose="020E0502030303020204" pitchFamily="34" charset="0"/>
              </a:rPr>
              <a:t>build dynamic pages.</a:t>
            </a:r>
            <a:r>
              <a:rPr lang="en-US" sz="1600" dirty="0">
                <a:latin typeface="Candara" panose="020E0502030303020204" pitchFamily="34" charset="0"/>
              </a:rPr>
              <a:t> </a:t>
            </a:r>
          </a:p>
          <a:p>
            <a:pPr eaLnBrk="1" hangingPunct="1">
              <a:lnSpc>
                <a:spcPct val="90000"/>
              </a:lnSpc>
              <a:spcBef>
                <a:spcPts val="600"/>
              </a:spcBef>
              <a:spcAft>
                <a:spcPts val="0"/>
              </a:spcAft>
              <a:defRPr/>
            </a:pPr>
            <a:r>
              <a:rPr lang="en-US" sz="1600" b="1" dirty="0">
                <a:latin typeface="Candara" panose="020E0502030303020204" pitchFamily="34" charset="0"/>
              </a:rPr>
              <a:t>Java, JSP, and JavaScript</a:t>
            </a:r>
            <a:r>
              <a:rPr lang="en-US" sz="1600" dirty="0">
                <a:latin typeface="Candara" panose="020E0502030303020204" pitchFamily="34" charset="0"/>
              </a:rPr>
              <a:t>: </a:t>
            </a:r>
          </a:p>
          <a:p>
            <a:pPr lvl="1" eaLnBrk="1" hangingPunct="1">
              <a:lnSpc>
                <a:spcPct val="90000"/>
              </a:lnSpc>
              <a:spcBef>
                <a:spcPts val="600"/>
              </a:spcBef>
              <a:spcAft>
                <a:spcPts val="0"/>
              </a:spcAft>
              <a:buFont typeface="Courier New" panose="02070309020205020404" pitchFamily="49" charset="0"/>
              <a:buChar char="o"/>
              <a:defRPr/>
            </a:pPr>
            <a:r>
              <a:rPr lang="en-US" sz="1400" b="1" dirty="0">
                <a:latin typeface="Candara" panose="020E0502030303020204" pitchFamily="34" charset="0"/>
              </a:rPr>
              <a:t>Java</a:t>
            </a:r>
            <a:r>
              <a:rPr lang="en-US" sz="1400" dirty="0">
                <a:latin typeface="Candara" panose="020E0502030303020204" pitchFamily="34" charset="0"/>
                <a:sym typeface="Wingdings" panose="05000000000000000000" pitchFamily="2" charset="2"/>
              </a:rPr>
              <a:t>: </a:t>
            </a:r>
            <a:r>
              <a:rPr lang="en-US" sz="1400" dirty="0">
                <a:latin typeface="Candara" panose="020E0502030303020204" pitchFamily="34" charset="0"/>
              </a:rPr>
              <a:t>create </a:t>
            </a:r>
            <a:r>
              <a:rPr lang="en-US" sz="1400" b="1" dirty="0">
                <a:latin typeface="Candara" panose="020E0502030303020204" pitchFamily="34" charset="0"/>
              </a:rPr>
              <a:t>interactivity &amp; active content</a:t>
            </a:r>
            <a:r>
              <a:rPr lang="en-US" sz="1400" dirty="0">
                <a:latin typeface="Candara" panose="020E0502030303020204" pitchFamily="34" charset="0"/>
              </a:rPr>
              <a:t> on the client computer</a:t>
            </a:r>
          </a:p>
          <a:p>
            <a:pPr lvl="1" eaLnBrk="1" hangingPunct="1">
              <a:lnSpc>
                <a:spcPct val="90000"/>
              </a:lnSpc>
              <a:spcBef>
                <a:spcPts val="600"/>
              </a:spcBef>
              <a:spcAft>
                <a:spcPts val="0"/>
              </a:spcAft>
              <a:buFont typeface="Courier New" panose="02070309020205020404" pitchFamily="49" charset="0"/>
              <a:buChar char="o"/>
              <a:defRPr/>
            </a:pPr>
            <a:r>
              <a:rPr lang="en-US" sz="1400" b="1" dirty="0">
                <a:latin typeface="Candara" panose="020E0502030303020204" pitchFamily="34" charset="0"/>
              </a:rPr>
              <a:t>JSP</a:t>
            </a:r>
            <a:r>
              <a:rPr lang="en-US" sz="1400" dirty="0">
                <a:latin typeface="Candara" panose="020E0502030303020204" pitchFamily="34" charset="0"/>
              </a:rPr>
              <a:t>: </a:t>
            </a:r>
            <a:r>
              <a:rPr lang="en-US" sz="1400" b="1" dirty="0">
                <a:latin typeface="Candara" panose="020E0502030303020204" pitchFamily="34" charset="0"/>
              </a:rPr>
              <a:t>dynamically generate Web pages</a:t>
            </a:r>
            <a:r>
              <a:rPr lang="en-US" sz="1400" dirty="0">
                <a:latin typeface="Candara" panose="020E0502030303020204" pitchFamily="34" charset="0"/>
              </a:rPr>
              <a:t> in response to user requests </a:t>
            </a:r>
          </a:p>
          <a:p>
            <a:pPr lvl="1" eaLnBrk="1" hangingPunct="1">
              <a:lnSpc>
                <a:spcPct val="90000"/>
              </a:lnSpc>
              <a:spcBef>
                <a:spcPts val="600"/>
              </a:spcBef>
              <a:spcAft>
                <a:spcPts val="0"/>
              </a:spcAft>
              <a:buFont typeface="Courier New" panose="02070309020205020404" pitchFamily="49" charset="0"/>
              <a:buChar char="o"/>
              <a:defRPr/>
            </a:pPr>
            <a:r>
              <a:rPr lang="en-US" sz="1400" b="1" dirty="0">
                <a:latin typeface="Candara" panose="020E0502030303020204" pitchFamily="34" charset="0"/>
              </a:rPr>
              <a:t>JavaScript</a:t>
            </a:r>
            <a:r>
              <a:rPr lang="en-US" sz="1400" dirty="0">
                <a:latin typeface="Candara" panose="020E0502030303020204" pitchFamily="34" charset="0"/>
              </a:rPr>
              <a:t>: control the objects on an HTML page &amp; handle interactions with the browser</a:t>
            </a:r>
          </a:p>
          <a:p>
            <a:pPr eaLnBrk="1" hangingPunct="1">
              <a:lnSpc>
                <a:spcPct val="90000"/>
              </a:lnSpc>
              <a:spcBef>
                <a:spcPts val="600"/>
              </a:spcBef>
              <a:spcAft>
                <a:spcPts val="0"/>
              </a:spcAft>
              <a:defRPr/>
            </a:pPr>
            <a:r>
              <a:rPr lang="en-US" sz="1600" b="1" dirty="0">
                <a:latin typeface="Candara" panose="020E0502030303020204" pitchFamily="34" charset="0"/>
              </a:rPr>
              <a:t>ActiveX and VBScript</a:t>
            </a:r>
            <a:r>
              <a:rPr lang="en-US" sz="1600" dirty="0">
                <a:latin typeface="Candara" panose="020E0502030303020204" pitchFamily="34" charset="0"/>
              </a:rPr>
              <a:t>: invented by Microsoft, ActiveX competes with Java, VBScript competes with JavaScript. </a:t>
            </a:r>
          </a:p>
          <a:p>
            <a:pPr eaLnBrk="1" hangingPunct="1">
              <a:lnSpc>
                <a:spcPct val="90000"/>
              </a:lnSpc>
              <a:spcBef>
                <a:spcPts val="600"/>
              </a:spcBef>
              <a:spcAft>
                <a:spcPts val="0"/>
              </a:spcAft>
              <a:defRPr/>
            </a:pPr>
            <a:r>
              <a:rPr lang="en-US" sz="1600" b="1" dirty="0" err="1">
                <a:latin typeface="Candara" panose="020E0502030303020204" pitchFamily="34" charset="0"/>
              </a:rPr>
              <a:t>Coldfusion</a:t>
            </a:r>
            <a:r>
              <a:rPr lang="en-US" sz="1600" dirty="0">
                <a:latin typeface="Candara" panose="020E0502030303020204" pitchFamily="34" charset="0"/>
              </a:rPr>
              <a:t>, an integrated server-wide environment for developing</a:t>
            </a:r>
            <a:r>
              <a:rPr lang="en-US" sz="1600" b="1" dirty="0">
                <a:latin typeface="Candara" panose="020E0502030303020204" pitchFamily="34" charset="0"/>
              </a:rPr>
              <a:t> interactive Web applications. </a:t>
            </a:r>
          </a:p>
          <a:p>
            <a:pPr eaLnBrk="1" hangingPunct="1">
              <a:lnSpc>
                <a:spcPct val="90000"/>
              </a:lnSpc>
              <a:spcBef>
                <a:spcPts val="600"/>
              </a:spcBef>
              <a:spcAft>
                <a:spcPts val="0"/>
              </a:spcAft>
              <a:defRPr/>
            </a:pPr>
            <a:r>
              <a:rPr lang="en-US" sz="1600" b="1" dirty="0">
                <a:latin typeface="Candara" panose="020E0502030303020204" pitchFamily="34" charset="0"/>
              </a:rPr>
              <a:t>Web 2.0 design elements</a:t>
            </a:r>
            <a:r>
              <a:rPr lang="en-US" sz="1600" dirty="0">
                <a:latin typeface="Candara" panose="020E0502030303020204" pitchFamily="34" charset="0"/>
              </a:rPr>
              <a:t>: Widgets, </a:t>
            </a:r>
            <a:r>
              <a:rPr lang="en-US" sz="1600" dirty="0" err="1">
                <a:latin typeface="Candara" panose="020E0502030303020204" pitchFamily="34" charset="0"/>
              </a:rPr>
              <a:t>Mashups</a:t>
            </a:r>
            <a:r>
              <a:rPr lang="en-US" sz="1600" dirty="0">
                <a:latin typeface="Candara" panose="020E0502030303020204" pitchFamily="34" charset="0"/>
              </a:rPr>
              <a:t>. </a:t>
            </a:r>
          </a:p>
          <a:p>
            <a:pPr lvl="1" eaLnBrk="1" hangingPunct="1">
              <a:lnSpc>
                <a:spcPct val="90000"/>
              </a:lnSpc>
              <a:spcBef>
                <a:spcPts val="600"/>
              </a:spcBef>
              <a:spcAft>
                <a:spcPts val="0"/>
              </a:spcAft>
              <a:buFont typeface="Courier New" panose="02070309020205020404" pitchFamily="49" charset="0"/>
              <a:buChar char="o"/>
              <a:defRPr/>
            </a:pPr>
            <a:r>
              <a:rPr lang="en-US" sz="1400" b="1" dirty="0">
                <a:latin typeface="Candara" panose="020E0502030303020204" pitchFamily="34" charset="0"/>
              </a:rPr>
              <a:t>Widget</a:t>
            </a:r>
            <a:r>
              <a:rPr lang="en-US" sz="1400" dirty="0">
                <a:latin typeface="Candara" panose="020E0502030303020204" pitchFamily="34" charset="0"/>
                <a:sym typeface="Wingdings" panose="05000000000000000000" pitchFamily="2" charset="2"/>
              </a:rPr>
              <a:t> a small, prebuilt chunk of code that executes automatically in your HTML Web page; capable of performing a wide variety of tasks. </a:t>
            </a:r>
          </a:p>
          <a:p>
            <a:pPr lvl="1" eaLnBrk="1" hangingPunct="1">
              <a:lnSpc>
                <a:spcPct val="90000"/>
              </a:lnSpc>
              <a:spcBef>
                <a:spcPts val="600"/>
              </a:spcBef>
              <a:spcAft>
                <a:spcPts val="0"/>
              </a:spcAft>
              <a:buFont typeface="Courier New" panose="02070309020205020404" pitchFamily="49" charset="0"/>
              <a:buChar char="o"/>
              <a:defRPr/>
            </a:pPr>
            <a:r>
              <a:rPr lang="en-US" sz="1400" b="1" dirty="0" err="1">
                <a:latin typeface="Candara" panose="020E0502030303020204" pitchFamily="34" charset="0"/>
                <a:sym typeface="Wingdings" panose="05000000000000000000" pitchFamily="2" charset="2"/>
              </a:rPr>
              <a:t>Mashups</a:t>
            </a:r>
            <a:r>
              <a:rPr lang="en-US" sz="1400" dirty="0">
                <a:latin typeface="Candara" panose="020E0502030303020204" pitchFamily="34" charset="0"/>
                <a:sym typeface="Wingdings" panose="05000000000000000000" pitchFamily="2" charset="2"/>
              </a:rPr>
              <a:t></a:t>
            </a:r>
            <a:r>
              <a:rPr lang="en-US" sz="1400" b="1" dirty="0">
                <a:latin typeface="Candara" panose="020E0502030303020204" pitchFamily="34" charset="0"/>
                <a:sym typeface="Wingdings" panose="05000000000000000000" pitchFamily="2" charset="2"/>
              </a:rPr>
              <a:t> data pulling functionality</a:t>
            </a:r>
            <a:r>
              <a:rPr lang="en-US" sz="1400" dirty="0">
                <a:latin typeface="Candara" panose="020E0502030303020204" pitchFamily="34" charset="0"/>
                <a:sym typeface="Wingdings" panose="05000000000000000000" pitchFamily="2" charset="2"/>
              </a:rPr>
              <a:t>. Pull data from one program and include in another program. e.g., </a:t>
            </a:r>
            <a:r>
              <a:rPr lang="en-US" sz="1400" b="1" dirty="0">
                <a:latin typeface="Candara" panose="020E0502030303020204" pitchFamily="34" charset="0"/>
                <a:sym typeface="Wingdings" panose="05000000000000000000" pitchFamily="2" charset="2"/>
              </a:rPr>
              <a:t>Google Map </a:t>
            </a:r>
            <a:r>
              <a:rPr lang="en-US" sz="1400" b="1" dirty="0" err="1">
                <a:latin typeface="Candara" panose="020E0502030303020204" pitchFamily="34" charset="0"/>
                <a:sym typeface="Wingdings" panose="05000000000000000000" pitchFamily="2" charset="2"/>
              </a:rPr>
              <a:t>mashups</a:t>
            </a:r>
            <a:r>
              <a:rPr lang="en-US" sz="1400" dirty="0">
                <a:latin typeface="Candara" panose="020E0502030303020204" pitchFamily="34" charset="0"/>
                <a:sym typeface="Wingdings" panose="05000000000000000000" pitchFamily="2" charset="2"/>
              </a:rPr>
              <a:t>.</a:t>
            </a:r>
            <a:endParaRPr lang="en-US" sz="1400" dirty="0">
              <a:latin typeface="Candara" panose="020E0502030303020204" pitchFamily="34" charset="0"/>
            </a:endParaRPr>
          </a:p>
          <a:p>
            <a:pPr marL="685800" lvl="1" eaLnBrk="1" hangingPunct="1">
              <a:lnSpc>
                <a:spcPct val="90000"/>
              </a:lnSpc>
              <a:spcBef>
                <a:spcPts val="600"/>
              </a:spcBef>
              <a:spcAft>
                <a:spcPts val="0"/>
              </a:spcAft>
              <a:buFont typeface="Courier New" panose="02070309020205020404" pitchFamily="49" charset="0"/>
              <a:buChar char="o"/>
              <a:defRPr/>
            </a:pPr>
            <a:endParaRPr lang="en-US" sz="1600" dirty="0">
              <a:latin typeface="Candara" panose="020E0502030303020204" pitchFamily="34" charset="0"/>
            </a:endParaRPr>
          </a:p>
        </p:txBody>
      </p:sp>
      <p:sp>
        <p:nvSpPr>
          <p:cNvPr id="4" name="Rectangle 3">
            <a:extLst>
              <a:ext uri="{FF2B5EF4-FFF2-40B4-BE49-F238E27FC236}">
                <a16:creationId xmlns:a16="http://schemas.microsoft.com/office/drawing/2014/main" id="{CDB0504F-89AF-2021-7394-1EC77FE92564}"/>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Content Placeholder 2">
            <a:extLst>
              <a:ext uri="{FF2B5EF4-FFF2-40B4-BE49-F238E27FC236}">
                <a16:creationId xmlns:a16="http://schemas.microsoft.com/office/drawing/2014/main" id="{0C802741-38A0-3AD1-6918-52A0DC609DE5}"/>
              </a:ext>
            </a:extLst>
          </p:cNvPr>
          <p:cNvSpPr>
            <a:spLocks noGrp="1"/>
          </p:cNvSpPr>
          <p:nvPr>
            <p:ph idx="1"/>
          </p:nvPr>
        </p:nvSpPr>
        <p:spPr bwMode="auto">
          <a:xfrm>
            <a:off x="381000" y="1825625"/>
            <a:ext cx="8305800" cy="4351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ts val="600"/>
              </a:spcBef>
              <a:spcAft>
                <a:spcPts val="600"/>
              </a:spcAft>
            </a:pPr>
            <a:r>
              <a:rPr lang="en-US" altLang="en-US" sz="2000">
                <a:latin typeface="Candara" panose="020E0502030303020204" pitchFamily="34" charset="0"/>
              </a:rPr>
              <a:t>Laudon, K.C. &amp; Traver, C.G. 2014. E-commerce: Business, Technology, Society, (10</a:t>
            </a:r>
            <a:r>
              <a:rPr lang="en-US" altLang="en-US" sz="2000" baseline="30000">
                <a:latin typeface="Candara" panose="020E0502030303020204" pitchFamily="34" charset="0"/>
              </a:rPr>
              <a:t>th</a:t>
            </a:r>
            <a:r>
              <a:rPr lang="en-US" altLang="en-US" sz="2000">
                <a:latin typeface="Candara" panose="020E0502030303020204" pitchFamily="34" charset="0"/>
              </a:rPr>
              <a:t> ed.): Pearson, India. </a:t>
            </a:r>
          </a:p>
          <a:p>
            <a:pPr>
              <a:spcBef>
                <a:spcPts val="600"/>
              </a:spcBef>
              <a:spcAft>
                <a:spcPts val="600"/>
              </a:spcAft>
            </a:pPr>
            <a:r>
              <a:rPr lang="en-US" altLang="en-US" sz="2000">
                <a:latin typeface="Candara" panose="020E0502030303020204" pitchFamily="34" charset="0"/>
              </a:rPr>
              <a:t>Laudon, K.C. &amp; Laudon, J.P. 2013. Management Information Systems: Managing the Digital Firm (12</a:t>
            </a:r>
            <a:r>
              <a:rPr lang="en-US" altLang="en-US" sz="2000" baseline="30000">
                <a:latin typeface="Candara" panose="020E0502030303020204" pitchFamily="34" charset="0"/>
              </a:rPr>
              <a:t>th</a:t>
            </a:r>
            <a:r>
              <a:rPr lang="en-US" altLang="en-US" sz="2000">
                <a:latin typeface="Candara" panose="020E0502030303020204" pitchFamily="34" charset="0"/>
              </a:rPr>
              <a:t> ed.): Pearson, India. </a:t>
            </a:r>
          </a:p>
        </p:txBody>
      </p:sp>
      <p:sp>
        <p:nvSpPr>
          <p:cNvPr id="4" name="Rectangle 3">
            <a:extLst>
              <a:ext uri="{FF2B5EF4-FFF2-40B4-BE49-F238E27FC236}">
                <a16:creationId xmlns:a16="http://schemas.microsoft.com/office/drawing/2014/main" id="{D6EB0FB8-13DD-D38C-DF85-68E5ADB489A1}"/>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
        <p:nvSpPr>
          <p:cNvPr id="86020" name="Text Box 3">
            <a:extLst>
              <a:ext uri="{FF2B5EF4-FFF2-40B4-BE49-F238E27FC236}">
                <a16:creationId xmlns:a16="http://schemas.microsoft.com/office/drawing/2014/main" id="{82A6D8F2-09ED-BAED-750F-E997C110737A}"/>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References</a:t>
            </a: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a:extLst>
              <a:ext uri="{FF2B5EF4-FFF2-40B4-BE49-F238E27FC236}">
                <a16:creationId xmlns:a16="http://schemas.microsoft.com/office/drawing/2014/main" id="{44DBF9F8-E9D9-1361-E6E6-90733A02C8FE}"/>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E-commerce Vs. E-business</a:t>
            </a:r>
          </a:p>
        </p:txBody>
      </p:sp>
      <p:sp>
        <p:nvSpPr>
          <p:cNvPr id="12291" name="Rectangle 6">
            <a:extLst>
              <a:ext uri="{FF2B5EF4-FFF2-40B4-BE49-F238E27FC236}">
                <a16:creationId xmlns:a16="http://schemas.microsoft.com/office/drawing/2014/main" id="{9DF7ABA4-E574-171A-5910-E8E20EA1F2AA}"/>
              </a:ext>
            </a:extLst>
          </p:cNvPr>
          <p:cNvSpPr>
            <a:spLocks noChangeArrowheads="1"/>
          </p:cNvSpPr>
          <p:nvPr/>
        </p:nvSpPr>
        <p:spPr bwMode="auto">
          <a:xfrm>
            <a:off x="457200" y="1827213"/>
            <a:ext cx="80772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457200" indent="-457200">
              <a:defRPr sz="2400">
                <a:solidFill>
                  <a:schemeClr val="tx1"/>
                </a:solidFill>
                <a:latin typeface="Arial" panose="020B0604020202020204" pitchFamily="34" charset="0"/>
              </a:defRPr>
            </a:lvl1pPr>
            <a:lvl2pPr marL="914400" indent="-457200">
              <a:defRPr sz="2400">
                <a:solidFill>
                  <a:schemeClr val="tx1"/>
                </a:solidFill>
                <a:latin typeface="Arial" panose="020B0604020202020204" pitchFamily="34" charset="0"/>
              </a:defRPr>
            </a:lvl2pPr>
            <a:lvl3pPr marL="1314450" indent="-457200">
              <a:defRPr sz="2400">
                <a:solidFill>
                  <a:schemeClr val="tx1"/>
                </a:solidFill>
                <a:latin typeface="Arial" panose="020B0604020202020204" pitchFamily="34" charset="0"/>
              </a:defRPr>
            </a:lvl3pPr>
            <a:lvl4pPr marL="1657350" indent="-457200">
              <a:defRPr sz="2400">
                <a:solidFill>
                  <a:schemeClr val="tx1"/>
                </a:solidFill>
                <a:latin typeface="Arial" panose="020B0604020202020204" pitchFamily="34" charset="0"/>
              </a:defRPr>
            </a:lvl4pPr>
            <a:lvl5pPr marL="2000250" indent="-457200">
              <a:defRPr sz="2400">
                <a:solidFill>
                  <a:schemeClr val="tx1"/>
                </a:solidFill>
                <a:latin typeface="Arial" panose="020B0604020202020204" pitchFamily="34" charset="0"/>
              </a:defRPr>
            </a:lvl5pPr>
            <a:lvl6pPr marL="2457450" indent="-457200" eaLnBrk="0" fontAlgn="base" hangingPunct="0">
              <a:spcBef>
                <a:spcPct val="0"/>
              </a:spcBef>
              <a:spcAft>
                <a:spcPct val="0"/>
              </a:spcAft>
              <a:defRPr sz="2400">
                <a:solidFill>
                  <a:schemeClr val="tx1"/>
                </a:solidFill>
                <a:latin typeface="Arial" panose="020B0604020202020204" pitchFamily="34" charset="0"/>
              </a:defRPr>
            </a:lvl6pPr>
            <a:lvl7pPr marL="2914650" indent="-457200" eaLnBrk="0" fontAlgn="base" hangingPunct="0">
              <a:spcBef>
                <a:spcPct val="0"/>
              </a:spcBef>
              <a:spcAft>
                <a:spcPct val="0"/>
              </a:spcAft>
              <a:defRPr sz="2400">
                <a:solidFill>
                  <a:schemeClr val="tx1"/>
                </a:solidFill>
                <a:latin typeface="Arial" panose="020B0604020202020204" pitchFamily="34" charset="0"/>
              </a:defRPr>
            </a:lvl7pPr>
            <a:lvl8pPr marL="3371850" indent="-457200" eaLnBrk="0" fontAlgn="base" hangingPunct="0">
              <a:spcBef>
                <a:spcPct val="0"/>
              </a:spcBef>
              <a:spcAft>
                <a:spcPct val="0"/>
              </a:spcAft>
              <a:defRPr sz="2400">
                <a:solidFill>
                  <a:schemeClr val="tx1"/>
                </a:solidFill>
                <a:latin typeface="Arial" panose="020B0604020202020204" pitchFamily="34" charset="0"/>
              </a:defRPr>
            </a:lvl8pPr>
            <a:lvl9pPr marL="3829050" indent="-4572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Aft>
                <a:spcPts val="600"/>
              </a:spcAft>
            </a:pPr>
            <a:r>
              <a:rPr lang="en-US" altLang="en-US" b="1">
                <a:latin typeface="Candara" panose="020E0502030303020204" pitchFamily="34" charset="0"/>
              </a:rPr>
              <a:t>E-business</a:t>
            </a:r>
          </a:p>
          <a:p>
            <a:pPr lvl="1" eaLnBrk="1" hangingPunct="1">
              <a:spcAft>
                <a:spcPts val="600"/>
              </a:spcAft>
              <a:buFont typeface="Wingdings" panose="05000000000000000000" pitchFamily="2" charset="2"/>
              <a:buChar char="§"/>
            </a:pPr>
            <a:r>
              <a:rPr lang="en-US" altLang="en-US" b="1">
                <a:latin typeface="Candara" panose="020E0502030303020204" pitchFamily="34" charset="0"/>
              </a:rPr>
              <a:t>Digital enablement of transactions and processes </a:t>
            </a:r>
            <a:r>
              <a:rPr lang="en-US" altLang="en-US" i="1">
                <a:latin typeface="Candara" panose="020E0502030303020204" pitchFamily="34" charset="0"/>
              </a:rPr>
              <a:t>within </a:t>
            </a:r>
            <a:r>
              <a:rPr lang="en-US" altLang="en-US">
                <a:latin typeface="Candara" panose="020E0502030303020204" pitchFamily="34" charset="0"/>
              </a:rPr>
              <a:t>a firm, involving information systems under firm’s control.</a:t>
            </a:r>
          </a:p>
          <a:p>
            <a:pPr lvl="2" eaLnBrk="1" hangingPunct="1">
              <a:spcAft>
                <a:spcPts val="600"/>
              </a:spcAft>
              <a:buFont typeface="Courier New" panose="02070309020205020404" pitchFamily="49" charset="0"/>
              <a:buChar char="o"/>
            </a:pPr>
            <a:r>
              <a:rPr lang="en-US" altLang="en-US" sz="2000" b="1">
                <a:latin typeface="Candara" panose="020E0502030303020204" pitchFamily="34" charset="0"/>
              </a:rPr>
              <a:t>Mainly deals with business processes</a:t>
            </a:r>
            <a:r>
              <a:rPr lang="en-US" altLang="en-US" sz="2000">
                <a:latin typeface="Candara" panose="020E0502030303020204" pitchFamily="34" charset="0"/>
              </a:rPr>
              <a:t> of a firm.</a:t>
            </a:r>
          </a:p>
          <a:p>
            <a:pPr lvl="2" eaLnBrk="1" hangingPunct="1">
              <a:spcAft>
                <a:spcPts val="600"/>
              </a:spcAft>
              <a:buFont typeface="Courier New" panose="02070309020205020404" pitchFamily="49" charset="0"/>
              <a:buChar char="o"/>
            </a:pPr>
            <a:r>
              <a:rPr lang="en-US" altLang="en-US" sz="2000">
                <a:latin typeface="Candara" panose="020E0502030303020204" pitchFamily="34" charset="0"/>
              </a:rPr>
              <a:t>e.g., office automation, IS-based business process, inventory management.</a:t>
            </a:r>
          </a:p>
          <a:p>
            <a:pPr lvl="1" eaLnBrk="1" hangingPunct="1">
              <a:spcAft>
                <a:spcPts val="1200"/>
              </a:spcAft>
              <a:buFont typeface="Wingdings" panose="05000000000000000000" pitchFamily="2" charset="2"/>
              <a:buChar char="§"/>
            </a:pPr>
            <a:r>
              <a:rPr lang="en-US" altLang="en-US" b="1">
                <a:latin typeface="Candara" panose="020E0502030303020204" pitchFamily="34" charset="0"/>
              </a:rPr>
              <a:t>Does not include commercial transactions </a:t>
            </a:r>
            <a:r>
              <a:rPr lang="en-US" altLang="en-US">
                <a:latin typeface="Candara" panose="020E0502030303020204" pitchFamily="34" charset="0"/>
              </a:rPr>
              <a:t>involving an exchange of value across organizational boundaries.</a:t>
            </a:r>
          </a:p>
          <a:p>
            <a:pPr lvl="2" eaLnBrk="1" hangingPunct="1">
              <a:spcAft>
                <a:spcPts val="600"/>
              </a:spcAft>
              <a:buFont typeface="Courier New" panose="02070309020205020404" pitchFamily="49" charset="0"/>
              <a:buChar char="o"/>
            </a:pPr>
            <a:r>
              <a:rPr lang="en-US" altLang="en-US" sz="2000">
                <a:latin typeface="Candara" panose="020E0502030303020204" pitchFamily="34" charset="0"/>
              </a:rPr>
              <a:t>No exchange</a:t>
            </a:r>
          </a:p>
        </p:txBody>
      </p:sp>
      <p:sp>
        <p:nvSpPr>
          <p:cNvPr id="10258" name="Rectangle 18">
            <a:extLst>
              <a:ext uri="{FF2B5EF4-FFF2-40B4-BE49-F238E27FC236}">
                <a16:creationId xmlns:a16="http://schemas.microsoft.com/office/drawing/2014/main" id="{8530589A-34C6-F9E1-F70C-292B34850A3C}"/>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a:extLst>
              <a:ext uri="{FF2B5EF4-FFF2-40B4-BE49-F238E27FC236}">
                <a16:creationId xmlns:a16="http://schemas.microsoft.com/office/drawing/2014/main" id="{6EC81368-939C-9273-A81B-B5DD363EC8E3}"/>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E-commerce Vs. E-business (cont’d)</a:t>
            </a:r>
          </a:p>
        </p:txBody>
      </p:sp>
      <p:sp>
        <p:nvSpPr>
          <p:cNvPr id="10258" name="Rectangle 18">
            <a:extLst>
              <a:ext uri="{FF2B5EF4-FFF2-40B4-BE49-F238E27FC236}">
                <a16:creationId xmlns:a16="http://schemas.microsoft.com/office/drawing/2014/main" id="{AF863DA3-42AC-9767-E7A3-E2AC7DF941C5}"/>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pic>
        <p:nvPicPr>
          <p:cNvPr id="14340" name="Picture 2" descr="http://image.slidesharecdn.com/introecommerce-100124124130-phpapp02/95/introduccin-a-ecommerce-5-728.jpg?cb=1264358539">
            <a:extLst>
              <a:ext uri="{FF2B5EF4-FFF2-40B4-BE49-F238E27FC236}">
                <a16:creationId xmlns:a16="http://schemas.microsoft.com/office/drawing/2014/main" id="{E0AAD2F9-7028-ECC1-BE31-9545EAEE33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66850"/>
            <a:ext cx="9144000" cy="503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Rectangle 1">
            <a:extLst>
              <a:ext uri="{FF2B5EF4-FFF2-40B4-BE49-F238E27FC236}">
                <a16:creationId xmlns:a16="http://schemas.microsoft.com/office/drawing/2014/main" id="{1946C898-9188-2748-39A6-B42F9FE8578A}"/>
              </a:ext>
            </a:extLst>
          </p:cNvPr>
          <p:cNvSpPr>
            <a:spLocks noChangeArrowheads="1"/>
          </p:cNvSpPr>
          <p:nvPr/>
        </p:nvSpPr>
        <p:spPr bwMode="auto">
          <a:xfrm>
            <a:off x="609600" y="5578475"/>
            <a:ext cx="8153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b="1">
                <a:latin typeface="Candara" panose="020E0502030303020204" pitchFamily="34" charset="0"/>
              </a:rPr>
              <a:t>E-commerce primarily involves </a:t>
            </a:r>
            <a:r>
              <a:rPr lang="en-US" altLang="en-US" sz="1600" b="1" u="sng">
                <a:latin typeface="Candara" panose="020E0502030303020204" pitchFamily="34" charset="0"/>
              </a:rPr>
              <a:t>transactions that cross firm boundaries</a:t>
            </a:r>
            <a:r>
              <a:rPr lang="en-US" altLang="en-US" sz="1600" b="1">
                <a:latin typeface="Candara" panose="020E0502030303020204" pitchFamily="34" charset="0"/>
              </a:rPr>
              <a:t>.</a:t>
            </a:r>
          </a:p>
          <a:p>
            <a:pPr eaLnBrk="1" hangingPunct="1"/>
            <a:r>
              <a:rPr lang="en-US" altLang="en-US" sz="1600" b="1">
                <a:latin typeface="Candara" panose="020E0502030303020204" pitchFamily="34" charset="0"/>
              </a:rPr>
              <a:t>E-business primarily involves the application of digital technologies </a:t>
            </a:r>
            <a:r>
              <a:rPr lang="en-US" altLang="en-US" sz="1600" b="1" u="sng">
                <a:latin typeface="Candara" panose="020E0502030303020204" pitchFamily="34" charset="0"/>
              </a:rPr>
              <a:t>to business processes within the firm</a:t>
            </a:r>
            <a:r>
              <a:rPr lang="en-US" altLang="en-US" sz="1600" b="1">
                <a:latin typeface="Candara" panose="020E0502030303020204" pitchFamily="34" charset="0"/>
              </a:rPr>
              <a:t>.</a:t>
            </a: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a:extLst>
              <a:ext uri="{FF2B5EF4-FFF2-40B4-BE49-F238E27FC236}">
                <a16:creationId xmlns:a16="http://schemas.microsoft.com/office/drawing/2014/main" id="{07551F83-79AC-74A1-4CBE-DBDB46A5D9E5}"/>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Features of E-commerce</a:t>
            </a:r>
          </a:p>
        </p:txBody>
      </p:sp>
      <p:sp>
        <p:nvSpPr>
          <p:cNvPr id="10258" name="Rectangle 18">
            <a:extLst>
              <a:ext uri="{FF2B5EF4-FFF2-40B4-BE49-F238E27FC236}">
                <a16:creationId xmlns:a16="http://schemas.microsoft.com/office/drawing/2014/main" id="{72577EDD-167A-410F-4C89-85F8905113E0}"/>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pic>
        <p:nvPicPr>
          <p:cNvPr id="16388" name="Picture 2">
            <a:extLst>
              <a:ext uri="{FF2B5EF4-FFF2-40B4-BE49-F238E27FC236}">
                <a16:creationId xmlns:a16="http://schemas.microsoft.com/office/drawing/2014/main" id="{B51A97B7-9DE7-7E95-492C-4600AC8779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4175" y="1600200"/>
            <a:ext cx="628015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a:extLst>
              <a:ext uri="{FF2B5EF4-FFF2-40B4-BE49-F238E27FC236}">
                <a16:creationId xmlns:a16="http://schemas.microsoft.com/office/drawing/2014/main" id="{53AE73FE-2F4B-EB24-58F6-BAA6E9FD7D86}"/>
              </a:ext>
            </a:extLst>
          </p:cNvPr>
          <p:cNvSpPr txBox="1">
            <a:spLocks noChangeArrowheads="1"/>
          </p:cNvSpPr>
          <p:nvPr/>
        </p:nvSpPr>
        <p:spPr bwMode="auto">
          <a:xfrm>
            <a:off x="1600200" y="1066800"/>
            <a:ext cx="6553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rPr>
              <a:t>Unique Features of E-commerce Technology</a:t>
            </a:r>
            <a:endParaRPr lang="en-US" altLang="en-US" sz="2000" b="1">
              <a:latin typeface="Candara" panose="020E0502030303020204" pitchFamily="34" charset="0"/>
              <a:cs typeface="Times New Roman" panose="02020603050405020304" pitchFamily="18" charset="0"/>
            </a:endParaRPr>
          </a:p>
        </p:txBody>
      </p:sp>
      <p:sp>
        <p:nvSpPr>
          <p:cNvPr id="18435" name="Rectangle 6">
            <a:extLst>
              <a:ext uri="{FF2B5EF4-FFF2-40B4-BE49-F238E27FC236}">
                <a16:creationId xmlns:a16="http://schemas.microsoft.com/office/drawing/2014/main" id="{AB76FC8A-3ACB-507D-A267-696C4E8FAADA}"/>
              </a:ext>
            </a:extLst>
          </p:cNvPr>
          <p:cNvSpPr>
            <a:spLocks noChangeArrowheads="1"/>
          </p:cNvSpPr>
          <p:nvPr/>
        </p:nvSpPr>
        <p:spPr bwMode="auto">
          <a:xfrm>
            <a:off x="457200" y="1809750"/>
            <a:ext cx="80772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514350" indent="-514350">
              <a:defRPr sz="2400">
                <a:solidFill>
                  <a:schemeClr val="tx1"/>
                </a:solidFill>
                <a:latin typeface="Arial" panose="020B0604020202020204" pitchFamily="34" charset="0"/>
              </a:defRPr>
            </a:lvl1pPr>
            <a:lvl2pPr marL="914400" indent="-457200">
              <a:defRPr sz="2400">
                <a:solidFill>
                  <a:schemeClr val="tx1"/>
                </a:solidFill>
                <a:latin typeface="Arial" panose="020B0604020202020204" pitchFamily="34" charset="0"/>
              </a:defRPr>
            </a:lvl2pPr>
            <a:lvl3pPr marL="1314450" indent="-457200">
              <a:defRPr sz="2400">
                <a:solidFill>
                  <a:schemeClr val="tx1"/>
                </a:solidFill>
                <a:latin typeface="Arial" panose="020B0604020202020204" pitchFamily="34" charset="0"/>
              </a:defRPr>
            </a:lvl3pPr>
            <a:lvl4pPr marL="1657350" indent="-457200">
              <a:defRPr sz="2400">
                <a:solidFill>
                  <a:schemeClr val="tx1"/>
                </a:solidFill>
                <a:latin typeface="Arial" panose="020B0604020202020204" pitchFamily="34" charset="0"/>
              </a:defRPr>
            </a:lvl4pPr>
            <a:lvl5pPr marL="2000250" indent="-457200">
              <a:defRPr sz="2400">
                <a:solidFill>
                  <a:schemeClr val="tx1"/>
                </a:solidFill>
                <a:latin typeface="Arial" panose="020B0604020202020204" pitchFamily="34" charset="0"/>
              </a:defRPr>
            </a:lvl5pPr>
            <a:lvl6pPr marL="2457450" indent="-457200" eaLnBrk="0" fontAlgn="base" hangingPunct="0">
              <a:spcBef>
                <a:spcPct val="0"/>
              </a:spcBef>
              <a:spcAft>
                <a:spcPct val="0"/>
              </a:spcAft>
              <a:defRPr sz="2400">
                <a:solidFill>
                  <a:schemeClr val="tx1"/>
                </a:solidFill>
                <a:latin typeface="Arial" panose="020B0604020202020204" pitchFamily="34" charset="0"/>
              </a:defRPr>
            </a:lvl6pPr>
            <a:lvl7pPr marL="2914650" indent="-457200" eaLnBrk="0" fontAlgn="base" hangingPunct="0">
              <a:spcBef>
                <a:spcPct val="0"/>
              </a:spcBef>
              <a:spcAft>
                <a:spcPct val="0"/>
              </a:spcAft>
              <a:defRPr sz="2400">
                <a:solidFill>
                  <a:schemeClr val="tx1"/>
                </a:solidFill>
                <a:latin typeface="Arial" panose="020B0604020202020204" pitchFamily="34" charset="0"/>
              </a:defRPr>
            </a:lvl7pPr>
            <a:lvl8pPr marL="3371850" indent="-457200" eaLnBrk="0" fontAlgn="base" hangingPunct="0">
              <a:spcBef>
                <a:spcPct val="0"/>
              </a:spcBef>
              <a:spcAft>
                <a:spcPct val="0"/>
              </a:spcAft>
              <a:defRPr sz="2400">
                <a:solidFill>
                  <a:schemeClr val="tx1"/>
                </a:solidFill>
                <a:latin typeface="Arial" panose="020B0604020202020204" pitchFamily="34" charset="0"/>
              </a:defRPr>
            </a:lvl8pPr>
            <a:lvl9pPr marL="3829050" indent="-4572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buFont typeface="Arial" panose="020B0604020202020204" pitchFamily="34" charset="0"/>
              <a:buChar char="•"/>
            </a:pPr>
            <a:r>
              <a:rPr lang="en-US" altLang="en-US" sz="2000" b="1" i="1">
                <a:latin typeface="Candara" panose="020E0502030303020204" pitchFamily="34" charset="0"/>
              </a:rPr>
              <a:t>Ubiquity</a:t>
            </a:r>
            <a:r>
              <a:rPr lang="en-US" altLang="en-US" sz="2000">
                <a:latin typeface="Candara" panose="020E0502030303020204" pitchFamily="34" charset="0"/>
              </a:rPr>
              <a:t>, available everywhere: at work, at home; reduces transaction costs, saves time &amp; energy. </a:t>
            </a:r>
          </a:p>
          <a:p>
            <a:pPr eaLnBrk="1" hangingPunct="1">
              <a:buFont typeface="Arial" panose="020B0604020202020204" pitchFamily="34" charset="0"/>
              <a:buChar char="•"/>
            </a:pPr>
            <a:r>
              <a:rPr lang="en-US" altLang="en-US" sz="2000" b="1" i="1">
                <a:latin typeface="Candara" panose="020E0502030303020204" pitchFamily="34" charset="0"/>
              </a:rPr>
              <a:t>Global reach</a:t>
            </a:r>
            <a:r>
              <a:rPr lang="en-US" altLang="en-US" sz="2000">
                <a:latin typeface="Candara" panose="020E0502030303020204" pitchFamily="34" charset="0"/>
              </a:rPr>
              <a:t>, reaches across cultural, regional &amp; national boundaries conveniently &amp; cost-effectively.</a:t>
            </a:r>
          </a:p>
          <a:p>
            <a:pPr eaLnBrk="1" hangingPunct="1">
              <a:buFont typeface="Arial" panose="020B0604020202020204" pitchFamily="34" charset="0"/>
              <a:buChar char="•"/>
            </a:pPr>
            <a:r>
              <a:rPr lang="en-US" altLang="en-US" sz="2000" b="1" i="1">
                <a:latin typeface="Candara" panose="020E0502030303020204" pitchFamily="34" charset="0"/>
              </a:rPr>
              <a:t>Universal standards</a:t>
            </a:r>
            <a:r>
              <a:rPr lang="en-US" altLang="en-US" sz="2000">
                <a:latin typeface="Candara" panose="020E0502030303020204" pitchFamily="34" charset="0"/>
              </a:rPr>
              <a:t>, one set of technology standards,</a:t>
            </a:r>
          </a:p>
          <a:p>
            <a:pPr eaLnBrk="1" hangingPunct="1">
              <a:buFont typeface="Arial" panose="020B0604020202020204" pitchFamily="34" charset="0"/>
              <a:buChar char="•"/>
            </a:pPr>
            <a:r>
              <a:rPr lang="en-US" altLang="en-US" sz="2000" b="1" i="1">
                <a:latin typeface="Candara" panose="020E0502030303020204" pitchFamily="34" charset="0"/>
              </a:rPr>
              <a:t>Information richness</a:t>
            </a:r>
            <a:r>
              <a:rPr lang="en-US" altLang="en-US" sz="2000">
                <a:latin typeface="Candara" panose="020E0502030303020204" pitchFamily="34" charset="0"/>
              </a:rPr>
              <a:t>, audio, video and text messages are possible. </a:t>
            </a:r>
          </a:p>
          <a:p>
            <a:pPr eaLnBrk="1" hangingPunct="1">
              <a:buFont typeface="Arial" panose="020B0604020202020204" pitchFamily="34" charset="0"/>
              <a:buChar char="•"/>
            </a:pPr>
            <a:r>
              <a:rPr lang="en-US" altLang="en-US" sz="2000" b="1" i="1">
                <a:latin typeface="Candara" panose="020E0502030303020204" pitchFamily="34" charset="0"/>
              </a:rPr>
              <a:t>Interactivity</a:t>
            </a:r>
            <a:r>
              <a:rPr lang="en-US" altLang="en-US" sz="2000">
                <a:latin typeface="Candara" panose="020E0502030303020204" pitchFamily="34" charset="0"/>
              </a:rPr>
              <a:t>, two-way communication; merchant to consumer, among consumers.</a:t>
            </a:r>
          </a:p>
          <a:p>
            <a:pPr eaLnBrk="1" hangingPunct="1">
              <a:buFont typeface="Arial" panose="020B0604020202020204" pitchFamily="34" charset="0"/>
              <a:buChar char="•"/>
            </a:pPr>
            <a:r>
              <a:rPr lang="en-US" altLang="en-US" sz="2000" b="1" i="1">
                <a:latin typeface="Candara" panose="020E0502030303020204" pitchFamily="34" charset="0"/>
              </a:rPr>
              <a:t>Information density</a:t>
            </a:r>
            <a:r>
              <a:rPr lang="en-US" altLang="en-US" sz="2000">
                <a:latin typeface="Candara" panose="020E0502030303020204" pitchFamily="34" charset="0"/>
              </a:rPr>
              <a:t>, quality &amp; quantity of information; reduces information cost. </a:t>
            </a:r>
          </a:p>
          <a:p>
            <a:pPr eaLnBrk="1" hangingPunct="1">
              <a:buFont typeface="Arial" panose="020B0604020202020204" pitchFamily="34" charset="0"/>
              <a:buChar char="•"/>
            </a:pPr>
            <a:r>
              <a:rPr lang="en-US" altLang="en-US" sz="2000" b="1" i="1">
                <a:latin typeface="Candara" panose="020E0502030303020204" pitchFamily="34" charset="0"/>
              </a:rPr>
              <a:t>Personalization/customization</a:t>
            </a:r>
            <a:r>
              <a:rPr lang="en-US" altLang="en-US" sz="2000">
                <a:latin typeface="Candara" panose="020E0502030303020204" pitchFamily="34" charset="0"/>
              </a:rPr>
              <a:t>, personalized advertisements, customized products/service.</a:t>
            </a:r>
          </a:p>
          <a:p>
            <a:pPr eaLnBrk="1" hangingPunct="1">
              <a:buFont typeface="Arial" panose="020B0604020202020204" pitchFamily="34" charset="0"/>
              <a:buChar char="•"/>
            </a:pPr>
            <a:r>
              <a:rPr lang="en-US" altLang="en-US" sz="2000" b="1" i="1">
                <a:latin typeface="Candara" panose="020E0502030303020204" pitchFamily="34" charset="0"/>
              </a:rPr>
              <a:t>Social technology</a:t>
            </a:r>
            <a:r>
              <a:rPr lang="en-US" altLang="en-US" sz="2000">
                <a:latin typeface="Candara" panose="020E0502030303020204" pitchFamily="34" charset="0"/>
              </a:rPr>
              <a:t>, user generated content, C2C, blogging, SNS.</a:t>
            </a:r>
          </a:p>
        </p:txBody>
      </p:sp>
      <p:sp>
        <p:nvSpPr>
          <p:cNvPr id="10258" name="Rectangle 18">
            <a:extLst>
              <a:ext uri="{FF2B5EF4-FFF2-40B4-BE49-F238E27FC236}">
                <a16:creationId xmlns:a16="http://schemas.microsoft.com/office/drawing/2014/main" id="{211C3BAF-783C-7269-F6E3-799B5918F15B}"/>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a:extLst>
              <a:ext uri="{FF2B5EF4-FFF2-40B4-BE49-F238E27FC236}">
                <a16:creationId xmlns:a16="http://schemas.microsoft.com/office/drawing/2014/main" id="{D60E53DB-530C-5AEA-7049-4D4FE05B7292}"/>
              </a:ext>
            </a:extLst>
          </p:cNvPr>
          <p:cNvSpPr txBox="1">
            <a:spLocks noChangeArrowheads="1"/>
          </p:cNvSpPr>
          <p:nvPr/>
        </p:nvSpPr>
        <p:spPr bwMode="auto">
          <a:xfrm>
            <a:off x="1600200" y="1066800"/>
            <a:ext cx="7315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spcBef>
                <a:spcPct val="50000"/>
              </a:spcBef>
            </a:pPr>
            <a:r>
              <a:rPr lang="en-US" altLang="en-US" sz="2000" b="1">
                <a:latin typeface="Candara" panose="020E0502030303020204" pitchFamily="34" charset="0"/>
                <a:cs typeface="Times New Roman" panose="02020603050405020304" pitchFamily="18" charset="0"/>
              </a:rPr>
              <a:t>Key Concepts in E-commerce: Digital Markets</a:t>
            </a:r>
          </a:p>
        </p:txBody>
      </p:sp>
      <p:sp>
        <p:nvSpPr>
          <p:cNvPr id="131075" name="Rectangle 3">
            <a:extLst>
              <a:ext uri="{FF2B5EF4-FFF2-40B4-BE49-F238E27FC236}">
                <a16:creationId xmlns:a16="http://schemas.microsoft.com/office/drawing/2014/main" id="{4B77CF1D-EB3F-522F-E3B2-0AFF45B0E773}"/>
              </a:ext>
            </a:extLst>
          </p:cNvPr>
          <p:cNvSpPr>
            <a:spLocks noChangeArrowheads="1"/>
          </p:cNvSpPr>
          <p:nvPr/>
        </p:nvSpPr>
        <p:spPr bwMode="auto">
          <a:xfrm>
            <a:off x="457200" y="1827213"/>
            <a:ext cx="8153400" cy="4419600"/>
          </a:xfrm>
          <a:prstGeom prst="rect">
            <a:avLst/>
          </a:prstGeom>
          <a:noFill/>
          <a:ln>
            <a:noFill/>
          </a:ln>
          <a:effec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085850" indent="-228600">
              <a:defRPr sz="2400">
                <a:solidFill>
                  <a:schemeClr val="tx1"/>
                </a:solidFill>
                <a:latin typeface="Times New Roman" panose="02020603050405020304" pitchFamily="18" charset="0"/>
              </a:defRPr>
            </a:lvl3pPr>
            <a:lvl4pPr marL="1428750" indent="-228600">
              <a:defRPr sz="2400">
                <a:solidFill>
                  <a:schemeClr val="tx1"/>
                </a:solidFill>
                <a:latin typeface="Times New Roman" panose="02020603050405020304" pitchFamily="18" charset="0"/>
              </a:defRPr>
            </a:lvl4pPr>
            <a:lvl5pPr marL="1771650" indent="-228600">
              <a:defRPr sz="2400">
                <a:solidFill>
                  <a:schemeClr val="tx1"/>
                </a:solidFill>
                <a:latin typeface="Times New Roman" panose="02020603050405020304" pitchFamily="18" charset="0"/>
              </a:defRPr>
            </a:lvl5pPr>
            <a:lvl6pPr marL="2228850" indent="-228600" fontAlgn="base">
              <a:spcBef>
                <a:spcPct val="0"/>
              </a:spcBef>
              <a:spcAft>
                <a:spcPct val="0"/>
              </a:spcAft>
              <a:defRPr sz="2400">
                <a:solidFill>
                  <a:schemeClr val="tx1"/>
                </a:solidFill>
                <a:latin typeface="Times New Roman" panose="02020603050405020304" pitchFamily="18" charset="0"/>
              </a:defRPr>
            </a:lvl6pPr>
            <a:lvl7pPr marL="2686050" indent="-228600" fontAlgn="base">
              <a:spcBef>
                <a:spcPct val="0"/>
              </a:spcBef>
              <a:spcAft>
                <a:spcPct val="0"/>
              </a:spcAft>
              <a:defRPr sz="2400">
                <a:solidFill>
                  <a:schemeClr val="tx1"/>
                </a:solidFill>
                <a:latin typeface="Times New Roman" panose="02020603050405020304" pitchFamily="18" charset="0"/>
              </a:defRPr>
            </a:lvl7pPr>
            <a:lvl8pPr marL="3143250" indent="-228600" fontAlgn="base">
              <a:spcBef>
                <a:spcPct val="0"/>
              </a:spcBef>
              <a:spcAft>
                <a:spcPct val="0"/>
              </a:spcAft>
              <a:defRPr sz="2400">
                <a:solidFill>
                  <a:schemeClr val="tx1"/>
                </a:solidFill>
                <a:latin typeface="Times New Roman" panose="02020603050405020304" pitchFamily="18" charset="0"/>
              </a:defRPr>
            </a:lvl8pPr>
            <a:lvl9pPr marL="3600450" indent="-228600" fontAlgn="base">
              <a:spcBef>
                <a:spcPct val="0"/>
              </a:spcBef>
              <a:spcAft>
                <a:spcPct val="0"/>
              </a:spcAft>
              <a:defRPr sz="2400">
                <a:solidFill>
                  <a:schemeClr val="tx1"/>
                </a:solidFill>
                <a:latin typeface="Times New Roman" panose="02020603050405020304" pitchFamily="18" charset="0"/>
              </a:defRPr>
            </a:lvl9pPr>
          </a:lstStyle>
          <a:p>
            <a:pPr eaLnBrk="1" hangingPunct="1">
              <a:spcBef>
                <a:spcPts val="600"/>
              </a:spcBef>
              <a:spcAft>
                <a:spcPts val="0"/>
              </a:spcAft>
              <a:buFontTx/>
              <a:buChar char="•"/>
              <a:defRPr/>
            </a:pPr>
            <a:r>
              <a:rPr lang="en-US" sz="2000" b="1" dirty="0">
                <a:latin typeface="Candara" panose="020E0502030303020204" pitchFamily="34" charset="0"/>
                <a:cs typeface="Times New Roman" panose="02020603050405020304" pitchFamily="18" charset="0"/>
              </a:rPr>
              <a:t>Internet shrinks information asymmetry</a:t>
            </a:r>
          </a:p>
          <a:p>
            <a:pPr marL="800100" lvl="1" eaLnBrk="1" hangingPunct="1">
              <a:spcBef>
                <a:spcPts val="600"/>
              </a:spcBef>
              <a:spcAft>
                <a:spcPts val="0"/>
              </a:spcAft>
              <a:buFont typeface="Wingdings" panose="05000000000000000000" pitchFamily="2" charset="2"/>
              <a:buChar char="ü"/>
              <a:defRPr/>
            </a:pPr>
            <a:r>
              <a:rPr lang="en-US" sz="1800" b="1" dirty="0">
                <a:latin typeface="Candara" panose="020E0502030303020204" pitchFamily="34" charset="0"/>
                <a:cs typeface="Times New Roman" panose="02020603050405020304" pitchFamily="18" charset="0"/>
              </a:rPr>
              <a:t>Information asymmetry</a:t>
            </a:r>
            <a:r>
              <a:rPr lang="en-US" sz="1800" dirty="0">
                <a:latin typeface="Candara" panose="020E0502030303020204" pitchFamily="34" charset="0"/>
                <a:cs typeface="Times New Roman" panose="02020603050405020304" pitchFamily="18" charset="0"/>
              </a:rPr>
              <a:t>: when one party has more information important for transaction</a:t>
            </a:r>
          </a:p>
          <a:p>
            <a:pPr marL="800100" lvl="1" eaLnBrk="1" hangingPunct="1">
              <a:spcBef>
                <a:spcPts val="600"/>
              </a:spcBef>
              <a:spcAft>
                <a:spcPts val="0"/>
              </a:spcAft>
              <a:buFont typeface="Wingdings" panose="05000000000000000000" pitchFamily="2" charset="2"/>
              <a:buChar char="ü"/>
              <a:defRPr/>
            </a:pPr>
            <a:r>
              <a:rPr lang="en-US" sz="1800" dirty="0">
                <a:latin typeface="Candara" panose="020E0502030303020204" pitchFamily="34" charset="0"/>
                <a:cs typeface="Times New Roman" panose="02020603050405020304" pitchFamily="18" charset="0"/>
              </a:rPr>
              <a:t>e.g. Information asymmetry between auto dealers and customers</a:t>
            </a:r>
          </a:p>
          <a:p>
            <a:pPr eaLnBrk="1" hangingPunct="1">
              <a:spcBef>
                <a:spcPts val="600"/>
              </a:spcBef>
              <a:spcAft>
                <a:spcPts val="0"/>
              </a:spcAft>
              <a:buFontTx/>
              <a:buChar char="•"/>
              <a:defRPr/>
            </a:pPr>
            <a:r>
              <a:rPr lang="en-US" sz="2000" b="1" dirty="0">
                <a:latin typeface="Candara" panose="020E0502030303020204" pitchFamily="34" charset="0"/>
                <a:cs typeface="Times New Roman" panose="02020603050405020304" pitchFamily="18" charset="0"/>
              </a:rPr>
              <a:t>Digital markets more flexible and efficient</a:t>
            </a:r>
          </a:p>
          <a:p>
            <a:pPr marL="800100" lvl="1" eaLnBrk="1" hangingPunct="1">
              <a:spcBef>
                <a:spcPts val="600"/>
              </a:spcBef>
              <a:spcAft>
                <a:spcPts val="0"/>
              </a:spcAft>
              <a:buFont typeface="Wingdings" panose="05000000000000000000" pitchFamily="2" charset="2"/>
              <a:buChar char="ü"/>
              <a:defRPr/>
            </a:pPr>
            <a:r>
              <a:rPr lang="en-US" sz="1800" dirty="0">
                <a:latin typeface="Candara" panose="020E0502030303020204" pitchFamily="34" charset="0"/>
                <a:cs typeface="Times New Roman" panose="02020603050405020304" pitchFamily="18" charset="0"/>
              </a:rPr>
              <a:t>Reduced search and transaction costs</a:t>
            </a:r>
          </a:p>
          <a:p>
            <a:pPr marL="800100" lvl="1" eaLnBrk="1" hangingPunct="1">
              <a:spcBef>
                <a:spcPts val="600"/>
              </a:spcBef>
              <a:spcAft>
                <a:spcPts val="0"/>
              </a:spcAft>
              <a:buFont typeface="Wingdings" panose="05000000000000000000" pitchFamily="2" charset="2"/>
              <a:buChar char="ü"/>
              <a:defRPr/>
            </a:pPr>
            <a:r>
              <a:rPr lang="en-US" sz="1800" dirty="0">
                <a:latin typeface="Candara" panose="020E0502030303020204" pitchFamily="34" charset="0"/>
                <a:cs typeface="Times New Roman" panose="02020603050405020304" pitchFamily="18" charset="0"/>
              </a:rPr>
              <a:t>Lower menu costs (cost of changing prices)</a:t>
            </a:r>
          </a:p>
          <a:p>
            <a:pPr marL="800100" lvl="1" eaLnBrk="1" hangingPunct="1">
              <a:spcBef>
                <a:spcPts val="600"/>
              </a:spcBef>
              <a:spcAft>
                <a:spcPts val="0"/>
              </a:spcAft>
              <a:buFont typeface="Wingdings" panose="05000000000000000000" pitchFamily="2" charset="2"/>
              <a:buChar char="ü"/>
              <a:defRPr/>
            </a:pPr>
            <a:r>
              <a:rPr lang="en-US" sz="1800" dirty="0">
                <a:latin typeface="Candara" panose="020E0502030303020204" pitchFamily="34" charset="0"/>
                <a:cs typeface="Times New Roman" panose="02020603050405020304" pitchFamily="18" charset="0"/>
              </a:rPr>
              <a:t>Dynamic pricing</a:t>
            </a:r>
          </a:p>
          <a:p>
            <a:pPr eaLnBrk="1" hangingPunct="1">
              <a:spcBef>
                <a:spcPts val="600"/>
              </a:spcBef>
              <a:spcAft>
                <a:spcPts val="0"/>
              </a:spcAft>
              <a:buFontTx/>
              <a:buChar char="•"/>
              <a:defRPr/>
            </a:pPr>
            <a:r>
              <a:rPr lang="en-US" sz="2000" b="1" dirty="0">
                <a:latin typeface="Candara" panose="020E0502030303020204" pitchFamily="34" charset="0"/>
                <a:cs typeface="Times New Roman" panose="02020603050405020304" pitchFamily="18" charset="0"/>
              </a:rPr>
              <a:t>Internet enables disintermediation</a:t>
            </a:r>
          </a:p>
          <a:p>
            <a:pPr marL="800100" lvl="1" indent="-342900" eaLnBrk="1" hangingPunct="1">
              <a:spcBef>
                <a:spcPts val="600"/>
              </a:spcBef>
              <a:spcAft>
                <a:spcPts val="0"/>
              </a:spcAft>
              <a:buFont typeface="Wingdings" panose="05000000000000000000" pitchFamily="2" charset="2"/>
              <a:buChar char="ü"/>
              <a:defRPr/>
            </a:pPr>
            <a:r>
              <a:rPr lang="en-US" sz="1800" b="1" dirty="0">
                <a:latin typeface="Candara" panose="020E0502030303020204" pitchFamily="34" charset="0"/>
                <a:cs typeface="Times New Roman" panose="02020603050405020304" pitchFamily="18" charset="0"/>
              </a:rPr>
              <a:t>Disintermediation:</a:t>
            </a:r>
            <a:r>
              <a:rPr lang="en-US" sz="1800" dirty="0">
                <a:latin typeface="Candara" panose="020E0502030303020204" pitchFamily="34" charset="0"/>
                <a:cs typeface="Times New Roman" panose="02020603050405020304" pitchFamily="18" charset="0"/>
              </a:rPr>
              <a:t> </a:t>
            </a:r>
          </a:p>
          <a:p>
            <a:pPr marL="1143000" lvl="2" indent="-285750" eaLnBrk="1" hangingPunct="1">
              <a:spcBef>
                <a:spcPts val="600"/>
              </a:spcBef>
              <a:spcAft>
                <a:spcPts val="0"/>
              </a:spcAft>
              <a:buFont typeface="Wingdings" panose="05000000000000000000" pitchFamily="2" charset="2"/>
              <a:buChar char="q"/>
              <a:defRPr/>
            </a:pPr>
            <a:r>
              <a:rPr lang="en-US" sz="1600" b="1" dirty="0">
                <a:latin typeface="Candara" panose="020E0502030303020204" pitchFamily="34" charset="0"/>
                <a:cs typeface="Times New Roman" panose="02020603050405020304" pitchFamily="18" charset="0"/>
              </a:rPr>
              <a:t>Removal of organizations or business process layers </a:t>
            </a:r>
            <a:r>
              <a:rPr lang="en-US" sz="1600" dirty="0">
                <a:latin typeface="Candara" panose="020E0502030303020204" pitchFamily="34" charset="0"/>
                <a:cs typeface="Times New Roman" panose="02020603050405020304" pitchFamily="18" charset="0"/>
              </a:rPr>
              <a:t>responsible for intermediary steps in value chain</a:t>
            </a:r>
          </a:p>
          <a:p>
            <a:pPr marL="1143000" lvl="2" indent="-285750" eaLnBrk="1" hangingPunct="1">
              <a:spcBef>
                <a:spcPts val="600"/>
              </a:spcBef>
              <a:spcAft>
                <a:spcPts val="0"/>
              </a:spcAft>
              <a:buFont typeface="Wingdings" panose="05000000000000000000" pitchFamily="2" charset="2"/>
              <a:buChar char="q"/>
              <a:defRPr/>
            </a:pPr>
            <a:r>
              <a:rPr lang="en-US" sz="1600" dirty="0">
                <a:latin typeface="Candara" panose="020E0502030303020204" pitchFamily="34" charset="0"/>
                <a:cs typeface="Times New Roman" panose="02020603050405020304" pitchFamily="18" charset="0"/>
              </a:rPr>
              <a:t>Enables </a:t>
            </a:r>
            <a:r>
              <a:rPr lang="en-US" sz="1600" b="1" dirty="0">
                <a:latin typeface="Candara" panose="020E0502030303020204" pitchFamily="34" charset="0"/>
                <a:cs typeface="Times New Roman" panose="02020603050405020304" pitchFamily="18" charset="0"/>
              </a:rPr>
              <a:t>selling direct to consumer</a:t>
            </a:r>
          </a:p>
          <a:p>
            <a:pPr lvl="1" eaLnBrk="1" hangingPunct="1">
              <a:spcAft>
                <a:spcPct val="25000"/>
              </a:spcAft>
              <a:buFontTx/>
              <a:buChar char="•"/>
              <a:defRPr/>
            </a:pPr>
            <a:endParaRPr lang="en-US" sz="2000" dirty="0">
              <a:latin typeface="Arial" panose="020B0604020202020204" pitchFamily="34" charset="0"/>
              <a:cs typeface="Times New Roman" panose="02020603050405020304" pitchFamily="18" charset="0"/>
            </a:endParaRPr>
          </a:p>
        </p:txBody>
      </p:sp>
      <p:sp>
        <p:nvSpPr>
          <p:cNvPr id="131076" name="Rectangle 4">
            <a:extLst>
              <a:ext uri="{FF2B5EF4-FFF2-40B4-BE49-F238E27FC236}">
                <a16:creationId xmlns:a16="http://schemas.microsoft.com/office/drawing/2014/main" id="{18B6790B-05BB-B70F-0A88-705445560904}"/>
              </a:ext>
            </a:extLst>
          </p:cNvPr>
          <p:cNvSpPr>
            <a:spLocks noChangeArrowheads="1"/>
          </p:cNvSpPr>
          <p:nvPr/>
        </p:nvSpPr>
        <p:spPr bwMode="auto">
          <a:xfrm>
            <a:off x="1447800" y="200025"/>
            <a:ext cx="7696200" cy="523875"/>
          </a:xfrm>
          <a:prstGeom prst="rect">
            <a:avLst/>
          </a:prstGeom>
          <a:noFill/>
          <a:ln>
            <a:noFill/>
          </a:ln>
          <a:effectLst/>
        </p:spPr>
        <p:txBody>
          <a:bodyPr lIns="90488" tIns="44450" rIns="90488" bIns="44450" anchor="ct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marL="457200" fontAlgn="base">
              <a:spcBef>
                <a:spcPct val="0"/>
              </a:spcBef>
              <a:spcAft>
                <a:spcPct val="0"/>
              </a:spcAft>
              <a:defRPr sz="2400">
                <a:solidFill>
                  <a:schemeClr val="tx1"/>
                </a:solidFill>
                <a:latin typeface="Times New Roman" panose="02020603050405020304" pitchFamily="18" charset="0"/>
              </a:defRPr>
            </a:lvl6pPr>
            <a:lvl7pPr marL="914400" fontAlgn="base">
              <a:spcBef>
                <a:spcPct val="0"/>
              </a:spcBef>
              <a:spcAft>
                <a:spcPct val="0"/>
              </a:spcAft>
              <a:defRPr sz="2400">
                <a:solidFill>
                  <a:schemeClr val="tx1"/>
                </a:solidFill>
                <a:latin typeface="Times New Roman" panose="02020603050405020304" pitchFamily="18" charset="0"/>
              </a:defRPr>
            </a:lvl7pPr>
            <a:lvl8pPr marL="1371600" fontAlgn="base">
              <a:spcBef>
                <a:spcPct val="0"/>
              </a:spcBef>
              <a:spcAft>
                <a:spcPct val="0"/>
              </a:spcAft>
              <a:defRPr sz="2400">
                <a:solidFill>
                  <a:schemeClr val="tx1"/>
                </a:solidFill>
                <a:latin typeface="Times New Roman" panose="02020603050405020304" pitchFamily="18" charset="0"/>
              </a:defRPr>
            </a:lvl8pPr>
            <a:lvl9pPr marL="1828800" fontAlgn="base">
              <a:spcBef>
                <a:spcPct val="0"/>
              </a:spcBef>
              <a:spcAft>
                <a:spcPct val="0"/>
              </a:spcAft>
              <a:defRPr sz="2400">
                <a:solidFill>
                  <a:schemeClr val="tx1"/>
                </a:solidFill>
                <a:latin typeface="Times New Roman" panose="02020603050405020304" pitchFamily="18" charset="0"/>
              </a:defRPr>
            </a:lvl9pPr>
          </a:lstStyle>
          <a:p>
            <a:pPr algn="ctr">
              <a:defRPr/>
            </a:pPr>
            <a:r>
              <a:rPr lang="en-US" sz="2000" b="1" dirty="0">
                <a:effectLst>
                  <a:outerShdw blurRad="38100" dist="38100" dir="2700000" algn="tl">
                    <a:srgbClr val="C0C0C0"/>
                  </a:outerShdw>
                </a:effectLst>
                <a:latin typeface="Candara" panose="020E0502030303020204" pitchFamily="34" charset="0"/>
              </a:rPr>
              <a:t>Management Information Systems</a:t>
            </a:r>
          </a:p>
          <a:p>
            <a:pPr algn="ctr">
              <a:defRPr/>
            </a:pPr>
            <a:r>
              <a:rPr lang="en-US" sz="1600" b="1" dirty="0">
                <a:effectLst>
                  <a:outerShdw blurRad="38100" dist="38100" dir="2700000" algn="tl">
                    <a:srgbClr val="C0C0C0"/>
                  </a:outerShdw>
                </a:effectLst>
                <a:latin typeface="Candara" panose="020E0502030303020204" pitchFamily="34" charset="0"/>
              </a:rPr>
              <a:t>  E-Commerce: Digital Markets, Digital Goods</a:t>
            </a:r>
          </a:p>
        </p:txBody>
      </p:sp>
    </p:spTree>
  </p:cSld>
  <p:clrMapOvr>
    <a:masterClrMapping/>
  </p:clrMapOvr>
  <p:transition>
    <p:fade thruBlk="1"/>
  </p:transition>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5105</TotalTime>
  <Words>3459</Words>
  <Application>Microsoft Office PowerPoint</Application>
  <PresentationFormat>On-screen Show (4:3)</PresentationFormat>
  <Paragraphs>457</Paragraphs>
  <Slides>41</Slides>
  <Notes>40</Notes>
  <HiddenSlides>0</HiddenSlides>
  <MMClips>0</MMClips>
  <ScaleCrop>false</ScaleCrop>
  <HeadingPairs>
    <vt:vector size="10"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41</vt:i4>
      </vt:variant>
      <vt:variant>
        <vt:lpstr>Custom Shows</vt:lpstr>
      </vt:variant>
      <vt:variant>
        <vt:i4>1</vt:i4>
      </vt:variant>
    </vt:vector>
  </HeadingPairs>
  <TitlesOfParts>
    <vt:vector size="49" baseType="lpstr">
      <vt:lpstr>Arial</vt:lpstr>
      <vt:lpstr>Times New Roman</vt:lpstr>
      <vt:lpstr>Candara</vt:lpstr>
      <vt:lpstr>Wingdings</vt:lpstr>
      <vt:lpstr>Courier New</vt:lpstr>
      <vt:lpstr>Default Design</vt:lpstr>
      <vt:lpstr>Adobe Photoshop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Tools for Interactivity and Active Content</vt:lpstr>
      <vt:lpstr>PowerPoint Presentation</vt:lpstr>
      <vt:lpstr>Custom Show 1</vt:lpstr>
    </vt:vector>
  </TitlesOfParts>
  <Company>Azimuth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KL</dc:creator>
  <cp:lastModifiedBy>Md. Mahbubul Alam</cp:lastModifiedBy>
  <cp:revision>494</cp:revision>
  <dcterms:created xsi:type="dcterms:W3CDTF">2005-03-05T09:57:46Z</dcterms:created>
  <dcterms:modified xsi:type="dcterms:W3CDTF">2025-01-14T17:51:30Z</dcterms:modified>
</cp:coreProperties>
</file>