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6"/>
  </p:notesMasterIdLst>
  <p:sldIdLst>
    <p:sldId id="256" r:id="rId2"/>
    <p:sldId id="257" r:id="rId3"/>
    <p:sldId id="295" r:id="rId4"/>
    <p:sldId id="296" r:id="rId5"/>
    <p:sldId id="297" r:id="rId6"/>
    <p:sldId id="298" r:id="rId7"/>
    <p:sldId id="299" r:id="rId8"/>
    <p:sldId id="301" r:id="rId9"/>
    <p:sldId id="302" r:id="rId10"/>
    <p:sldId id="303" r:id="rId11"/>
    <p:sldId id="304" r:id="rId12"/>
    <p:sldId id="305" r:id="rId13"/>
    <p:sldId id="312" r:id="rId14"/>
    <p:sldId id="306" r:id="rId15"/>
    <p:sldId id="300" r:id="rId16"/>
    <p:sldId id="307" r:id="rId17"/>
    <p:sldId id="308" r:id="rId18"/>
    <p:sldId id="309" r:id="rId19"/>
    <p:sldId id="310" r:id="rId20"/>
    <p:sldId id="311" r:id="rId21"/>
    <p:sldId id="314" r:id="rId22"/>
    <p:sldId id="315" r:id="rId23"/>
    <p:sldId id="317" r:id="rId24"/>
    <p:sldId id="318" r:id="rId25"/>
    <p:sldId id="319" r:id="rId26"/>
    <p:sldId id="320" r:id="rId27"/>
    <p:sldId id="322" r:id="rId28"/>
    <p:sldId id="323" r:id="rId29"/>
    <p:sldId id="324" r:id="rId30"/>
    <p:sldId id="325" r:id="rId31"/>
    <p:sldId id="326" r:id="rId32"/>
    <p:sldId id="330" r:id="rId33"/>
    <p:sldId id="331" r:id="rId34"/>
    <p:sldId id="332" r:id="rId35"/>
    <p:sldId id="333" r:id="rId36"/>
    <p:sldId id="313" r:id="rId37"/>
    <p:sldId id="335" r:id="rId38"/>
    <p:sldId id="336" r:id="rId39"/>
    <p:sldId id="337" r:id="rId40"/>
    <p:sldId id="329" r:id="rId41"/>
    <p:sldId id="334" r:id="rId42"/>
    <p:sldId id="338" r:id="rId43"/>
    <p:sldId id="339" r:id="rId44"/>
    <p:sldId id="294"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7634" autoAdjust="0"/>
  </p:normalViewPr>
  <p:slideViewPr>
    <p:cSldViewPr>
      <p:cViewPr varScale="1">
        <p:scale>
          <a:sx n="75" d="100"/>
          <a:sy n="75" d="100"/>
        </p:scale>
        <p:origin x="1651" y="4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9A36CED-2846-416A-B6C0-17FBCC6F6CEC}" type="datetimeFigureOut">
              <a:rPr lang="en-US"/>
              <a:pPr>
                <a:defRPr/>
              </a:pPr>
              <a:t>2/28/2025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56E3389-DFC2-4CEA-9CF4-D328FE72215D}" type="slidenum">
              <a:rPr lang="en-US"/>
              <a:pPr>
                <a:defRPr/>
              </a:pPr>
              <a:t>‹#›</a:t>
            </a:fld>
            <a:endParaRPr lang="en-US"/>
          </a:p>
        </p:txBody>
      </p:sp>
    </p:spTree>
    <p:extLst>
      <p:ext uri="{BB962C8B-B14F-4D97-AF65-F5344CB8AC3E}">
        <p14:creationId xmlns:p14="http://schemas.microsoft.com/office/powerpoint/2010/main" val="17221181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This slide discusses recent developments in networking technologies.  Ask students to give other examples of convergence. How fast is broadband today? Do all of the students have broadband? Note that in 2000, typical Internet access speeds were </a:t>
            </a:r>
            <a:r>
              <a:rPr lang="en-US" b="1" dirty="0"/>
              <a:t>56 kbps over a telephone line, costing 25 cents per kilobit</a:t>
            </a:r>
            <a:r>
              <a:rPr lang="en-US" dirty="0"/>
              <a:t>, while today broadband </a:t>
            </a:r>
            <a:r>
              <a:rPr lang="en-US" b="1" dirty="0"/>
              <a:t>speeds are 1-15 mbps, costing less than 1 cent per kilobit</a:t>
            </a:r>
            <a:r>
              <a:rPr lang="en-US" dirty="0"/>
              <a:t>.   Are students aware of how fast their Internet connections are at home, school, or work?  Ask students if they know the speed of their cell phone’s Internet connection.  The point here is to try and raise student awareness of telecommunications systems, and their capacities.</a:t>
            </a:r>
          </a:p>
          <a:p>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3</a:t>
            </a:fld>
            <a:endParaRPr lang="en-US"/>
          </a:p>
        </p:txBody>
      </p:sp>
    </p:spTree>
    <p:extLst>
      <p:ext uri="{BB962C8B-B14F-4D97-AF65-F5344CB8AC3E}">
        <p14:creationId xmlns:p14="http://schemas.microsoft.com/office/powerpoint/2010/main" val="1655223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Network</a:t>
            </a:r>
            <a:r>
              <a:rPr lang="en-US" b="1" baseline="0" dirty="0"/>
              <a:t> interface card (NIC</a:t>
            </a:r>
            <a:r>
              <a:rPr lang="en-US" baseline="0" dirty="0"/>
              <a:t>): Every computer on the network </a:t>
            </a:r>
            <a:r>
              <a:rPr lang="en-US" b="1" baseline="0" dirty="0"/>
              <a:t>contains a Network Interface Card</a:t>
            </a:r>
            <a:r>
              <a:rPr lang="en-US" baseline="0" dirty="0"/>
              <a:t>. Most personal computers today have this card built into the motherboard. </a:t>
            </a:r>
          </a:p>
          <a:p>
            <a:pPr marL="171450" indent="-171450">
              <a:buFont typeface="Arial" panose="020B0604020202020204" pitchFamily="34" charset="0"/>
              <a:buChar char="•"/>
            </a:pPr>
            <a:r>
              <a:rPr lang="en-US" b="1" baseline="0" dirty="0"/>
              <a:t>Communication medium</a:t>
            </a:r>
            <a:r>
              <a:rPr lang="en-US" baseline="0" dirty="0"/>
              <a:t>: telephone wire, coaxial cable, radio signal (for cell phone), Wi-Fi networks</a:t>
            </a:r>
          </a:p>
          <a:p>
            <a:pPr marL="171450" indent="-171450">
              <a:buFont typeface="Arial" panose="020B0604020202020204" pitchFamily="34" charset="0"/>
              <a:buChar char="•"/>
            </a:pPr>
            <a:r>
              <a:rPr lang="en-US" b="1" baseline="0" dirty="0"/>
              <a:t>Network Operating System (NOS): routes and manages communications on the Network and coordinates network resources</a:t>
            </a:r>
            <a:r>
              <a:rPr lang="en-US" baseline="0" dirty="0"/>
              <a:t>. </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5</a:t>
            </a:fld>
            <a:endParaRPr lang="en-US"/>
          </a:p>
        </p:txBody>
      </p:sp>
    </p:spTree>
    <p:extLst>
      <p:ext uri="{BB962C8B-B14F-4D97-AF65-F5344CB8AC3E}">
        <p14:creationId xmlns:p14="http://schemas.microsoft.com/office/powerpoint/2010/main" val="462029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1" i="0" kern="1200" dirty="0">
                <a:solidFill>
                  <a:schemeClr val="tx1"/>
                </a:solidFill>
                <a:effectLst/>
                <a:latin typeface="+mn-lt"/>
                <a:ea typeface="+mn-ea"/>
                <a:cs typeface="+mn-cs"/>
              </a:rPr>
              <a:t>Back end systems</a:t>
            </a:r>
            <a:r>
              <a:rPr lang="en-US" sz="1200" b="0" i="0" kern="1200" dirty="0">
                <a:solidFill>
                  <a:schemeClr val="tx1"/>
                </a:solidFill>
                <a:effectLst/>
                <a:latin typeface="+mn-lt"/>
                <a:ea typeface="+mn-ea"/>
                <a:cs typeface="+mn-cs"/>
              </a:rPr>
              <a:t> are corporate </a:t>
            </a:r>
            <a:r>
              <a:rPr lang="en-US" sz="1200" b="1" i="0" kern="1200" dirty="0">
                <a:solidFill>
                  <a:schemeClr val="tx1"/>
                </a:solidFill>
                <a:effectLst/>
                <a:latin typeface="+mn-lt"/>
                <a:ea typeface="+mn-ea"/>
                <a:cs typeface="+mn-cs"/>
              </a:rPr>
              <a:t>systems</a:t>
            </a:r>
            <a:r>
              <a:rPr lang="en-US" sz="1200" b="0" i="0" kern="1200" dirty="0">
                <a:solidFill>
                  <a:schemeClr val="tx1"/>
                </a:solidFill>
                <a:effectLst/>
                <a:latin typeface="+mn-lt"/>
                <a:ea typeface="+mn-ea"/>
                <a:cs typeface="+mn-cs"/>
              </a:rPr>
              <a:t> that are used to run a company such as </a:t>
            </a:r>
            <a:r>
              <a:rPr lang="en-US" sz="1200" b="1" i="0" kern="1200" dirty="0">
                <a:solidFill>
                  <a:schemeClr val="tx1"/>
                </a:solidFill>
                <a:effectLst/>
                <a:latin typeface="+mn-lt"/>
                <a:ea typeface="+mn-ea"/>
                <a:cs typeface="+mn-cs"/>
              </a:rPr>
              <a:t>systems</a:t>
            </a:r>
            <a:r>
              <a:rPr lang="en-US" sz="1200" b="0" i="0" kern="1200" dirty="0">
                <a:solidFill>
                  <a:schemeClr val="tx1"/>
                </a:solidFill>
                <a:effectLst/>
                <a:latin typeface="+mn-lt"/>
                <a:ea typeface="+mn-ea"/>
                <a:cs typeface="+mn-cs"/>
              </a:rPr>
              <a:t> to manage orders, inventory and supply processing. </a:t>
            </a:r>
            <a:r>
              <a:rPr lang="en-US" sz="1200" b="1" i="0" kern="1200" dirty="0">
                <a:solidFill>
                  <a:schemeClr val="tx1"/>
                </a:solidFill>
                <a:effectLst/>
                <a:latin typeface="+mn-lt"/>
                <a:ea typeface="+mn-ea"/>
                <a:cs typeface="+mn-cs"/>
              </a:rPr>
              <a:t>Back end systems</a:t>
            </a:r>
            <a:r>
              <a:rPr lang="en-US" sz="1200" b="0" i="0" kern="1200" dirty="0">
                <a:solidFill>
                  <a:schemeClr val="tx1"/>
                </a:solidFill>
                <a:effectLst/>
                <a:latin typeface="+mn-lt"/>
                <a:ea typeface="+mn-ea"/>
                <a:cs typeface="+mn-cs"/>
              </a:rPr>
              <a:t> support the company's </a:t>
            </a:r>
            <a:r>
              <a:rPr lang="en-US" sz="1200" b="1" i="0" kern="1200" dirty="0">
                <a:solidFill>
                  <a:schemeClr val="tx1"/>
                </a:solidFill>
                <a:effectLst/>
                <a:latin typeface="+mn-lt"/>
                <a:ea typeface="+mn-ea"/>
                <a:cs typeface="+mn-cs"/>
              </a:rPr>
              <a:t>back</a:t>
            </a:r>
            <a:r>
              <a:rPr lang="en-US" sz="1200" b="0" i="0" kern="1200" dirty="0">
                <a:solidFill>
                  <a:schemeClr val="tx1"/>
                </a:solidFill>
                <a:effectLst/>
                <a:latin typeface="+mn-lt"/>
                <a:ea typeface="+mn-ea"/>
                <a:cs typeface="+mn-cs"/>
              </a:rPr>
              <a:t> office. This </a:t>
            </a:r>
            <a:r>
              <a:rPr lang="en-US" sz="1200" b="1" i="0" kern="1200" dirty="0">
                <a:solidFill>
                  <a:schemeClr val="tx1"/>
                </a:solidFill>
                <a:effectLst/>
                <a:latin typeface="+mn-lt"/>
                <a:ea typeface="+mn-ea"/>
                <a:cs typeface="+mn-cs"/>
              </a:rPr>
              <a:t>system</a:t>
            </a:r>
            <a:r>
              <a:rPr lang="en-US" sz="1200" b="0" i="0" kern="1200" dirty="0">
                <a:solidFill>
                  <a:schemeClr val="tx1"/>
                </a:solidFill>
                <a:effectLst/>
                <a:latin typeface="+mn-lt"/>
                <a:ea typeface="+mn-ea"/>
                <a:cs typeface="+mn-cs"/>
              </a:rPr>
              <a:t> collects input from users or other </a:t>
            </a:r>
            <a:r>
              <a:rPr lang="en-US" sz="1200" b="1" i="0" kern="1200" dirty="0">
                <a:solidFill>
                  <a:schemeClr val="tx1"/>
                </a:solidFill>
                <a:effectLst/>
                <a:latin typeface="+mn-lt"/>
                <a:ea typeface="+mn-ea"/>
                <a:cs typeface="+mn-cs"/>
              </a:rPr>
              <a:t>systems</a:t>
            </a:r>
            <a:r>
              <a:rPr lang="en-US" sz="1200" b="0" i="0" kern="1200" dirty="0">
                <a:solidFill>
                  <a:schemeClr val="tx1"/>
                </a:solidFill>
                <a:effectLst/>
                <a:latin typeface="+mn-lt"/>
                <a:ea typeface="+mn-ea"/>
                <a:cs typeface="+mn-cs"/>
              </a:rPr>
              <a:t> for processing.</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6</a:t>
            </a:fld>
            <a:endParaRPr lang="en-US"/>
          </a:p>
        </p:txBody>
      </p:sp>
    </p:spTree>
    <p:extLst>
      <p:ext uri="{BB962C8B-B14F-4D97-AF65-F5344CB8AC3E}">
        <p14:creationId xmlns:p14="http://schemas.microsoft.com/office/powerpoint/2010/main" val="516219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7</a:t>
            </a:fld>
            <a:endParaRPr lang="en-US"/>
          </a:p>
        </p:txBody>
      </p:sp>
    </p:spTree>
    <p:extLst>
      <p:ext uri="{BB962C8B-B14F-4D97-AF65-F5344CB8AC3E}">
        <p14:creationId xmlns:p14="http://schemas.microsoft.com/office/powerpoint/2010/main" val="3281511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The New client is The Mobile Platform</a:t>
            </a:r>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8</a:t>
            </a:fld>
            <a:endParaRPr lang="en-US"/>
          </a:p>
        </p:txBody>
      </p:sp>
    </p:spTree>
    <p:extLst>
      <p:ext uri="{BB962C8B-B14F-4D97-AF65-F5344CB8AC3E}">
        <p14:creationId xmlns:p14="http://schemas.microsoft.com/office/powerpoint/2010/main" val="1283384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dirty="0"/>
              <a:t>64.49.254.91</a:t>
            </a:r>
            <a:r>
              <a:rPr lang="en-US" sz="1200" baseline="0" dirty="0"/>
              <a:t> </a:t>
            </a:r>
            <a:r>
              <a:rPr lang="en-US" sz="1200" baseline="0" dirty="0">
                <a:sym typeface="Wingdings" panose="05000000000000000000" pitchFamily="2" charset="2"/>
              </a:rPr>
              <a:t> first three sets of numbers (64.49.254) identifies the Network (Local Area Network Identification) and last number (91) identified a specific computer. </a:t>
            </a:r>
          </a:p>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en-US" sz="1200" baseline="0" dirty="0">
                <a:sym typeface="Wingdings" panose="05000000000000000000" pitchFamily="2" charset="2"/>
              </a:rPr>
              <a:t>1 million = 10</a:t>
            </a:r>
            <a:r>
              <a:rPr lang="en-US" sz="1200" baseline="30000" dirty="0">
                <a:sym typeface="Wingdings" panose="05000000000000000000" pitchFamily="2" charset="2"/>
              </a:rPr>
              <a:t>6</a:t>
            </a:r>
            <a:r>
              <a:rPr lang="en-US" sz="1200" baseline="0" dirty="0">
                <a:sym typeface="Wingdings" panose="05000000000000000000" pitchFamily="2" charset="2"/>
              </a:rPr>
              <a:t>, 1 billion = 10</a:t>
            </a:r>
            <a:r>
              <a:rPr lang="en-US" sz="1200" baseline="30000" dirty="0">
                <a:sym typeface="Wingdings" panose="05000000000000000000" pitchFamily="2" charset="2"/>
              </a:rPr>
              <a:t>9</a:t>
            </a:r>
            <a:r>
              <a:rPr lang="en-US" sz="1200" baseline="0" dirty="0">
                <a:sym typeface="Wingdings" panose="05000000000000000000" pitchFamily="2" charset="2"/>
              </a:rPr>
              <a:t> , 1 Trillion = 10</a:t>
            </a:r>
            <a:r>
              <a:rPr lang="en-US" sz="1200" baseline="30000" dirty="0">
                <a:sym typeface="Wingdings" panose="05000000000000000000" pitchFamily="2" charset="2"/>
              </a:rPr>
              <a:t>12</a:t>
            </a:r>
            <a:r>
              <a:rPr lang="en-US" sz="1200" baseline="0" dirty="0">
                <a:sym typeface="Wingdings" panose="05000000000000000000" pitchFamily="2" charset="2"/>
              </a:rPr>
              <a:t> , 1 Quadrillion = 10</a:t>
            </a:r>
            <a:r>
              <a:rPr lang="en-US" sz="1200" baseline="30000" dirty="0">
                <a:sym typeface="Wingdings" panose="05000000000000000000" pitchFamily="2" charset="2"/>
              </a:rPr>
              <a:t>15</a:t>
            </a:r>
            <a:r>
              <a:rPr lang="en-US" sz="1200" baseline="0" dirty="0">
                <a:sym typeface="Wingdings" panose="05000000000000000000" pitchFamily="2" charset="2"/>
              </a:rPr>
              <a:t> </a:t>
            </a:r>
            <a:endParaRPr lang="en-US" sz="1200"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12</a:t>
            </a:fld>
            <a:endParaRPr lang="en-US"/>
          </a:p>
        </p:txBody>
      </p:sp>
    </p:spTree>
    <p:extLst>
      <p:ext uri="{BB962C8B-B14F-4D97-AF65-F5344CB8AC3E}">
        <p14:creationId xmlns:p14="http://schemas.microsoft.com/office/powerpoint/2010/main" val="1612245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HTTP</a:t>
            </a:r>
            <a:r>
              <a:rPr lang="en-US" baseline="0" dirty="0"/>
              <a:t> </a:t>
            </a:r>
            <a:r>
              <a:rPr lang="en-US" baseline="0" dirty="0">
                <a:sym typeface="Wingdings" panose="05000000000000000000" pitchFamily="2" charset="2"/>
              </a:rPr>
              <a:t> </a:t>
            </a:r>
            <a:r>
              <a:rPr lang="en-US" baseline="0" dirty="0" err="1">
                <a:sym typeface="Wingdings" panose="05000000000000000000" pitchFamily="2" charset="2"/>
              </a:rPr>
              <a:t>HyperText</a:t>
            </a:r>
            <a:r>
              <a:rPr lang="en-US" baseline="0" dirty="0">
                <a:sym typeface="Wingdings" panose="05000000000000000000" pitchFamily="2" charset="2"/>
              </a:rPr>
              <a:t> Transfer Protocol. </a:t>
            </a:r>
            <a:r>
              <a:rPr lang="en-US" dirty="0"/>
              <a:t>SMTP: Simple Mail Transfer Protocol,</a:t>
            </a:r>
            <a:r>
              <a:rPr lang="en-US" baseline="0" dirty="0"/>
              <a:t> POP </a:t>
            </a:r>
            <a:r>
              <a:rPr lang="en-US" baseline="0" dirty="0">
                <a:sym typeface="Wingdings" panose="05000000000000000000" pitchFamily="2" charset="2"/>
              </a:rPr>
              <a:t> Post Office Protocol, IMAP Internet Message Access Protocol. </a:t>
            </a:r>
            <a:r>
              <a:rPr lang="en-US" baseline="0" dirty="0" err="1">
                <a:sym typeface="Wingdings" panose="05000000000000000000" pitchFamily="2" charset="2"/>
              </a:rPr>
              <a:t>FTp</a:t>
            </a:r>
            <a:r>
              <a:rPr lang="en-US" baseline="0" dirty="0">
                <a:sym typeface="Wingdings" panose="05000000000000000000" pitchFamily="2" charset="2"/>
              </a:rPr>
              <a:t>  File Transfer Protocol, SSL  Secure Sockets Layer (SSL)/Transport Layer Security (TLS)</a:t>
            </a:r>
          </a:p>
          <a:p>
            <a:pPr marL="228600" indent="-228600">
              <a:buAutoNum type="arabicPeriod"/>
            </a:pPr>
            <a:r>
              <a:rPr lang="en-US" baseline="0" dirty="0">
                <a:sym typeface="Wingdings" panose="05000000000000000000" pitchFamily="2" charset="2"/>
              </a:rPr>
              <a:t>Utility program: PING  Packet </a:t>
            </a:r>
            <a:r>
              <a:rPr lang="en-US" baseline="0" dirty="0" err="1">
                <a:sym typeface="Wingdings" panose="05000000000000000000" pitchFamily="2" charset="2"/>
              </a:rPr>
              <a:t>InterNet</a:t>
            </a:r>
            <a:r>
              <a:rPr lang="en-US" baseline="0">
                <a:sym typeface="Wingdings" panose="05000000000000000000" pitchFamily="2" charset="2"/>
              </a:rPr>
              <a:t> Groper, </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13</a:t>
            </a:fld>
            <a:endParaRPr lang="en-US"/>
          </a:p>
        </p:txBody>
      </p:sp>
    </p:spTree>
    <p:extLst>
      <p:ext uri="{BB962C8B-B14F-4D97-AF65-F5344CB8AC3E}">
        <p14:creationId xmlns:p14="http://schemas.microsoft.com/office/powerpoint/2010/main" val="205392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Star typology: One malfunction node doesn’t affect the rest of the network</a:t>
            </a:r>
            <a:r>
              <a:rPr lang="en-US" baseline="0" dirty="0"/>
              <a:t> (advantage). If main or central computer fails, the entire network becomes unusable (Dis-</a:t>
            </a:r>
            <a:r>
              <a:rPr lang="en-US" baseline="0" dirty="0" err="1"/>
              <a:t>adv</a:t>
            </a:r>
            <a:r>
              <a:rPr lang="en-US" baseline="0" dirty="0"/>
              <a:t>).</a:t>
            </a:r>
          </a:p>
          <a:p>
            <a:pPr marL="228600" indent="-228600">
              <a:buAutoNum type="arabicPeriod"/>
            </a:pPr>
            <a:r>
              <a:rPr lang="en-US" baseline="0" dirty="0"/>
              <a:t>Bus: </a:t>
            </a:r>
            <a:r>
              <a:rPr lang="en-US" baseline="0" dirty="0" err="1"/>
              <a:t>Adv</a:t>
            </a:r>
            <a:r>
              <a:rPr lang="en-US" baseline="0" dirty="0"/>
              <a:t>: easy to connect, require less cable. Dis-</a:t>
            </a:r>
            <a:r>
              <a:rPr lang="en-US" baseline="0" dirty="0" err="1"/>
              <a:t>adv</a:t>
            </a:r>
            <a:r>
              <a:rPr lang="en-US" baseline="0" dirty="0"/>
              <a:t>: entire network will shut down if there is a break in the main wire and difficult to find the problem. </a:t>
            </a:r>
          </a:p>
          <a:p>
            <a:pPr marL="228600" indent="-228600">
              <a:buAutoNum type="arabicPeriod"/>
            </a:pPr>
            <a:r>
              <a:rPr lang="en-US" baseline="0" dirty="0"/>
              <a:t>Ring: dis-</a:t>
            </a:r>
            <a:r>
              <a:rPr lang="en-US" baseline="0" dirty="0" err="1"/>
              <a:t>adv</a:t>
            </a:r>
            <a:r>
              <a:rPr lang="en-US" baseline="0" dirty="0"/>
              <a:t>: old, close loop, </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17</a:t>
            </a:fld>
            <a:endParaRPr lang="en-US"/>
          </a:p>
        </p:txBody>
      </p:sp>
    </p:spTree>
    <p:extLst>
      <p:ext uri="{BB962C8B-B14F-4D97-AF65-F5344CB8AC3E}">
        <p14:creationId xmlns:p14="http://schemas.microsoft.com/office/powerpoint/2010/main" val="3912980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Microwave: High frequency radio signals.</a:t>
            </a:r>
            <a:r>
              <a:rPr lang="en-US" baseline="0" dirty="0"/>
              <a:t> It follows a straight line and do not bend with the curvature of the earth. Therefore, long distance terrestrial transmission systems require that transmission stations be positioned about 37 miles apart. </a:t>
            </a:r>
            <a:endParaRPr lang="en-US" dirty="0"/>
          </a:p>
        </p:txBody>
      </p:sp>
      <p:sp>
        <p:nvSpPr>
          <p:cNvPr id="4" name="Slide Number Placeholder 3"/>
          <p:cNvSpPr>
            <a:spLocks noGrp="1"/>
          </p:cNvSpPr>
          <p:nvPr>
            <p:ph type="sldNum" sz="quarter" idx="10"/>
          </p:nvPr>
        </p:nvSpPr>
        <p:spPr/>
        <p:txBody>
          <a:bodyPr/>
          <a:lstStyle/>
          <a:p>
            <a:pPr>
              <a:defRPr/>
            </a:pPr>
            <a:fld id="{F56E3389-DFC2-4CEA-9CF4-D328FE72215D}" type="slidenum">
              <a:rPr lang="en-US" smtClean="0"/>
              <a:pPr>
                <a:defRPr/>
              </a:pPr>
              <a:t>18</a:t>
            </a:fld>
            <a:endParaRPr lang="en-US"/>
          </a:p>
        </p:txBody>
      </p:sp>
    </p:spTree>
    <p:extLst>
      <p:ext uri="{BB962C8B-B14F-4D97-AF65-F5344CB8AC3E}">
        <p14:creationId xmlns:p14="http://schemas.microsoft.com/office/powerpoint/2010/main" val="2432640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solidFill>
                  <a:schemeClr val="tx1">
                    <a:tint val="75000"/>
                  </a:schemeClr>
                </a:solidFill>
                <a:latin typeface="Candar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Slide Number Placeholder 14"/>
          <p:cNvSpPr>
            <a:spLocks noGrp="1"/>
          </p:cNvSpPr>
          <p:nvPr>
            <p:ph type="sldNum" sz="quarter" idx="10"/>
          </p:nvPr>
        </p:nvSpPr>
        <p:spPr/>
        <p:txBody>
          <a:bodyPr/>
          <a:lstStyle>
            <a:lvl1pPr>
              <a:defRPr/>
            </a:lvl1pPr>
          </a:lstStyle>
          <a:p>
            <a:pPr>
              <a:defRPr/>
            </a:pPr>
            <a:fld id="{B15BC104-065F-4170-8400-9F6B3455602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228600" y="1600200"/>
            <a:ext cx="8763000" cy="45720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p:cNvSpPr>
            <a:spLocks noGrp="1"/>
          </p:cNvSpPr>
          <p:nvPr>
            <p:ph type="title"/>
          </p:nvPr>
        </p:nvSpPr>
        <p:spPr/>
        <p:txBody>
          <a:bodyPr/>
          <a:lstStyle/>
          <a:p>
            <a:r>
              <a:rPr lang="en-US"/>
              <a:t>Click to edit Master title style</a:t>
            </a:r>
          </a:p>
        </p:txBody>
      </p:sp>
      <p:sp>
        <p:nvSpPr>
          <p:cNvPr id="4" name="Slide Number Placeholder 14"/>
          <p:cNvSpPr>
            <a:spLocks noGrp="1"/>
          </p:cNvSpPr>
          <p:nvPr>
            <p:ph type="sldNum" sz="quarter" idx="13"/>
          </p:nvPr>
        </p:nvSpPr>
        <p:spPr/>
        <p:txBody>
          <a:bodyPr/>
          <a:lstStyle>
            <a:lvl1pPr>
              <a:defRPr/>
            </a:lvl1pPr>
          </a:lstStyle>
          <a:p>
            <a:pPr>
              <a:defRPr/>
            </a:pPr>
            <a:fld id="{0739BDE4-2BB0-487A-88B6-8B444CD4171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Picture Placeholder 5"/>
          <p:cNvSpPr>
            <a:spLocks noGrp="1"/>
          </p:cNvSpPr>
          <p:nvPr>
            <p:ph type="pic" sz="quarter" idx="12"/>
          </p:nvPr>
        </p:nvSpPr>
        <p:spPr>
          <a:xfrm>
            <a:off x="228600" y="1600200"/>
            <a:ext cx="3962400" cy="4495800"/>
          </a:xfrm>
          <a:prstGeom prst="rect">
            <a:avLst/>
          </a:prstGeom>
        </p:spPr>
        <p:txBody>
          <a:bodyPr/>
          <a:lstStyle/>
          <a:p>
            <a:pPr lvl="0"/>
            <a:endParaRPr lang="en-US" noProof="0" dirty="0"/>
          </a:p>
        </p:txBody>
      </p:sp>
      <p:sp>
        <p:nvSpPr>
          <p:cNvPr id="8" name="Text Placeholder 7"/>
          <p:cNvSpPr>
            <a:spLocks noGrp="1"/>
          </p:cNvSpPr>
          <p:nvPr>
            <p:ph type="body" sz="quarter" idx="13"/>
          </p:nvPr>
        </p:nvSpPr>
        <p:spPr>
          <a:xfrm>
            <a:off x="4419600" y="1600200"/>
            <a:ext cx="4572000" cy="44958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4"/>
          <p:cNvSpPr>
            <a:spLocks noGrp="1"/>
          </p:cNvSpPr>
          <p:nvPr>
            <p:ph type="sldNum" sz="quarter" idx="14"/>
          </p:nvPr>
        </p:nvSpPr>
        <p:spPr/>
        <p:txBody>
          <a:bodyPr/>
          <a:lstStyle>
            <a:lvl1pPr>
              <a:defRPr/>
            </a:lvl1pPr>
          </a:lstStyle>
          <a:p>
            <a:pPr>
              <a:defRPr/>
            </a:pPr>
            <a:fld id="{9D0C25DA-4B20-42E0-9D81-DE0A0CABE5D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2"/>
          </p:nvPr>
        </p:nvSpPr>
        <p:spPr>
          <a:xfrm>
            <a:off x="228600" y="1600200"/>
            <a:ext cx="8763000" cy="45720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defRPr>
                <a:latin typeface="Candara" pitchFamily="34" charset="0"/>
              </a:defRPr>
            </a:lvl4pPr>
            <a:lvl5pPr>
              <a:defRPr>
                <a:latin typeface="Candar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14"/>
          <p:cNvSpPr>
            <a:spLocks noGrp="1"/>
          </p:cNvSpPr>
          <p:nvPr>
            <p:ph type="sldNum" sz="quarter" idx="13"/>
          </p:nvPr>
        </p:nvSpPr>
        <p:spPr/>
        <p:txBody>
          <a:bodyPr/>
          <a:lstStyle>
            <a:lvl1pPr>
              <a:defRPr/>
            </a:lvl1pPr>
          </a:lstStyle>
          <a:p>
            <a:pPr>
              <a:defRPr/>
            </a:pPr>
            <a:fld id="{DDBAE502-2422-4063-8EC1-7F0C64754FE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able Placeholder 5"/>
          <p:cNvSpPr>
            <a:spLocks noGrp="1"/>
          </p:cNvSpPr>
          <p:nvPr>
            <p:ph type="tbl" sz="quarter" idx="12"/>
          </p:nvPr>
        </p:nvSpPr>
        <p:spPr>
          <a:xfrm>
            <a:off x="304800" y="1600200"/>
            <a:ext cx="8610600" cy="2514600"/>
          </a:xfrm>
          <a:prstGeom prst="rect">
            <a:avLst/>
          </a:prstGeom>
        </p:spPr>
        <p:txBody>
          <a:bodyPr/>
          <a:lstStyle/>
          <a:p>
            <a:pPr lvl="0"/>
            <a:endParaRPr lang="en-US" noProof="0"/>
          </a:p>
        </p:txBody>
      </p:sp>
      <p:sp>
        <p:nvSpPr>
          <p:cNvPr id="8" name="Text Placeholder 7"/>
          <p:cNvSpPr>
            <a:spLocks noGrp="1"/>
          </p:cNvSpPr>
          <p:nvPr>
            <p:ph type="body" sz="quarter" idx="13"/>
          </p:nvPr>
        </p:nvSpPr>
        <p:spPr>
          <a:xfrm>
            <a:off x="304800" y="4419600"/>
            <a:ext cx="8839200" cy="1752600"/>
          </a:xfrm>
          <a:prstGeom prst="rect">
            <a:avLst/>
          </a:prstGeom>
        </p:spPr>
        <p:txBody>
          <a:bodyPr/>
          <a:lstStyle>
            <a:lvl1pPr>
              <a:defRPr>
                <a:latin typeface="Candara" pitchFamily="34" charset="0"/>
              </a:defRPr>
            </a:lvl1pPr>
            <a:lvl2pPr>
              <a:defRPr>
                <a:latin typeface="Candara" pitchFamily="34" charset="0"/>
              </a:defRPr>
            </a:lvl2pPr>
            <a:lvl3pPr>
              <a:defRPr>
                <a:latin typeface="Candara" pitchFamily="34" charset="0"/>
              </a:defRPr>
            </a:lvl3pPr>
            <a:lvl4pPr>
              <a:buNone/>
              <a:defRPr>
                <a:latin typeface="Candara" pitchFamily="34" charset="0"/>
              </a:defRPr>
            </a:lvl4pPr>
            <a:lvl5pPr>
              <a:buNone/>
              <a:defRPr/>
            </a:lvl5pPr>
          </a:lstStyle>
          <a:p>
            <a:pPr lvl="0"/>
            <a:r>
              <a:rPr lang="en-US" dirty="0"/>
              <a:t>Click to edit Master text styles</a:t>
            </a:r>
          </a:p>
          <a:p>
            <a:pPr lvl="1"/>
            <a:r>
              <a:rPr lang="en-US" dirty="0"/>
              <a:t>Second level</a:t>
            </a:r>
          </a:p>
          <a:p>
            <a:pPr lvl="2"/>
            <a:r>
              <a:rPr lang="en-US" dirty="0"/>
              <a:t>Third level</a:t>
            </a:r>
          </a:p>
          <a:p>
            <a:pPr lvl="3"/>
            <a:endParaRPr lang="en-US" dirty="0"/>
          </a:p>
        </p:txBody>
      </p:sp>
      <p:sp>
        <p:nvSpPr>
          <p:cNvPr id="5" name="Slide Number Placeholder 14"/>
          <p:cNvSpPr>
            <a:spLocks noGrp="1"/>
          </p:cNvSpPr>
          <p:nvPr>
            <p:ph type="sldNum" sz="quarter" idx="14"/>
          </p:nvPr>
        </p:nvSpPr>
        <p:spPr/>
        <p:txBody>
          <a:bodyPr/>
          <a:lstStyle>
            <a:lvl1pPr>
              <a:defRPr/>
            </a:lvl1pPr>
          </a:lstStyle>
          <a:p>
            <a:pPr>
              <a:defRPr/>
            </a:pPr>
            <a:fld id="{730E534C-1231-4197-A4B5-7004AE22071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4"/>
          <p:cNvSpPr>
            <a:spLocks noGrp="1"/>
          </p:cNvSpPr>
          <p:nvPr>
            <p:ph type="sldNum" sz="quarter" idx="10"/>
          </p:nvPr>
        </p:nvSpPr>
        <p:spPr/>
        <p:txBody>
          <a:bodyPr/>
          <a:lstStyle>
            <a:lvl1pPr>
              <a:defRPr/>
            </a:lvl1pPr>
          </a:lstStyle>
          <a:p>
            <a:pPr>
              <a:defRPr/>
            </a:pPr>
            <a:fld id="{AD3FD750-97BF-408F-8EEB-3D1C74C0836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alpha val="59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0" y="6324600"/>
            <a:ext cx="9144000" cy="533400"/>
          </a:xfrm>
          <a:prstGeom prst="rect">
            <a:avLst/>
          </a:prstGeom>
          <a:solidFill>
            <a:schemeClr val="tx2">
              <a:lumMod val="50000"/>
            </a:schemeClr>
          </a:solidFill>
          <a:ln>
            <a:no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ounded Rectangle 9"/>
          <p:cNvSpPr/>
          <p:nvPr userDrawn="1"/>
        </p:nvSpPr>
        <p:spPr>
          <a:xfrm>
            <a:off x="0" y="1143000"/>
            <a:ext cx="9144000" cy="228600"/>
          </a:xfrm>
          <a:prstGeom prst="roundRect">
            <a:avLst/>
          </a:prstGeom>
          <a:solidFill>
            <a:schemeClr val="accent1">
              <a:lumMod val="50000"/>
            </a:schemeClr>
          </a:solidFill>
          <a:ln>
            <a:no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2" name="Title Placeholder 13"/>
          <p:cNvSpPr>
            <a:spLocks noGrp="1"/>
          </p:cNvSpPr>
          <p:nvPr>
            <p:ph type="title"/>
          </p:nvPr>
        </p:nvSpPr>
        <p:spPr bwMode="auto">
          <a:xfrm>
            <a:off x="228600" y="381000"/>
            <a:ext cx="7924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5" name="Slide Number Placeholder 14"/>
          <p:cNvSpPr>
            <a:spLocks noGrp="1"/>
          </p:cNvSpPr>
          <p:nvPr>
            <p:ph type="sldNum" sz="quarter" idx="4"/>
          </p:nvPr>
        </p:nvSpPr>
        <p:spPr>
          <a:xfrm>
            <a:off x="8610600" y="6400800"/>
            <a:ext cx="381000" cy="381000"/>
          </a:xfrm>
          <a:prstGeom prst="rect">
            <a:avLst/>
          </a:prstGeom>
        </p:spPr>
        <p:txBody>
          <a:bodyPr vert="horz" lIns="91440" tIns="45720" rIns="91440" bIns="45720" rtlCol="0" anchor="ctr"/>
          <a:lstStyle>
            <a:lvl1pPr algn="r" fontAlgn="auto">
              <a:spcBef>
                <a:spcPts val="0"/>
              </a:spcBef>
              <a:spcAft>
                <a:spcPts val="0"/>
              </a:spcAft>
              <a:defRPr sz="1200" b="0" cap="none" spc="0">
                <a:ln w="18415" cmpd="sng">
                  <a:solidFill>
                    <a:srgbClr val="FFFFFF"/>
                  </a:solidFill>
                  <a:prstDash val="solid"/>
                </a:ln>
                <a:solidFill>
                  <a:srgbClr val="FFFFFF"/>
                </a:solidFill>
                <a:effectLst>
                  <a:outerShdw blurRad="63500" dir="3600000" algn="tl" rotWithShape="0">
                    <a:srgbClr val="000000">
                      <a:alpha val="70000"/>
                    </a:srgbClr>
                  </a:outerShdw>
                </a:effectLst>
                <a:latin typeface="Candara" pitchFamily="34" charset="0"/>
              </a:defRPr>
            </a:lvl1pPr>
          </a:lstStyle>
          <a:p>
            <a:pPr>
              <a:defRPr/>
            </a:pPr>
            <a:fld id="{836A597A-83D0-43BD-9ADD-97AA148F912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hdr="0" ftr="0" dt="0"/>
  <p:txStyles>
    <p:titleStyle>
      <a:lvl1pPr algn="l" rtl="0" eaLnBrk="0" fontAlgn="base" hangingPunct="0">
        <a:spcBef>
          <a:spcPct val="0"/>
        </a:spcBef>
        <a:spcAft>
          <a:spcPct val="0"/>
        </a:spcAft>
        <a:defRPr sz="3200" b="1" kern="1200">
          <a:solidFill>
            <a:schemeClr val="tx1"/>
          </a:solidFill>
          <a:latin typeface="Candara" pitchFamily="34" charset="0"/>
          <a:ea typeface="+mj-ea"/>
          <a:cs typeface="+mj-cs"/>
        </a:defRPr>
      </a:lvl1pPr>
      <a:lvl2pPr algn="l" rtl="0" eaLnBrk="0" fontAlgn="base" hangingPunct="0">
        <a:spcBef>
          <a:spcPct val="0"/>
        </a:spcBef>
        <a:spcAft>
          <a:spcPct val="0"/>
        </a:spcAft>
        <a:defRPr sz="3200" b="1">
          <a:solidFill>
            <a:schemeClr val="tx1"/>
          </a:solidFill>
          <a:latin typeface="Candara" pitchFamily="34" charset="0"/>
        </a:defRPr>
      </a:lvl2pPr>
      <a:lvl3pPr algn="l" rtl="0" eaLnBrk="0" fontAlgn="base" hangingPunct="0">
        <a:spcBef>
          <a:spcPct val="0"/>
        </a:spcBef>
        <a:spcAft>
          <a:spcPct val="0"/>
        </a:spcAft>
        <a:defRPr sz="3200" b="1">
          <a:solidFill>
            <a:schemeClr val="tx1"/>
          </a:solidFill>
          <a:latin typeface="Candara" pitchFamily="34" charset="0"/>
        </a:defRPr>
      </a:lvl3pPr>
      <a:lvl4pPr algn="l" rtl="0" eaLnBrk="0" fontAlgn="base" hangingPunct="0">
        <a:spcBef>
          <a:spcPct val="0"/>
        </a:spcBef>
        <a:spcAft>
          <a:spcPct val="0"/>
        </a:spcAft>
        <a:defRPr sz="3200" b="1">
          <a:solidFill>
            <a:schemeClr val="tx1"/>
          </a:solidFill>
          <a:latin typeface="Candara" pitchFamily="34" charset="0"/>
        </a:defRPr>
      </a:lvl4pPr>
      <a:lvl5pPr algn="l" rtl="0" eaLnBrk="0" fontAlgn="base" hangingPunct="0">
        <a:spcBef>
          <a:spcPct val="0"/>
        </a:spcBef>
        <a:spcAft>
          <a:spcPct val="0"/>
        </a:spcAft>
        <a:defRPr sz="3200" b="1">
          <a:solidFill>
            <a:schemeClr val="tx1"/>
          </a:solidFill>
          <a:latin typeface="Candara" pitchFamily="34" charset="0"/>
        </a:defRPr>
      </a:lvl5pPr>
      <a:lvl6pPr marL="457200" algn="l" rtl="0" fontAlgn="base">
        <a:spcBef>
          <a:spcPct val="0"/>
        </a:spcBef>
        <a:spcAft>
          <a:spcPct val="0"/>
        </a:spcAft>
        <a:defRPr sz="3200" b="1">
          <a:solidFill>
            <a:schemeClr val="tx1"/>
          </a:solidFill>
          <a:latin typeface="Candara" pitchFamily="34" charset="0"/>
        </a:defRPr>
      </a:lvl6pPr>
      <a:lvl7pPr marL="914400" algn="l" rtl="0" fontAlgn="base">
        <a:spcBef>
          <a:spcPct val="0"/>
        </a:spcBef>
        <a:spcAft>
          <a:spcPct val="0"/>
        </a:spcAft>
        <a:defRPr sz="3200" b="1">
          <a:solidFill>
            <a:schemeClr val="tx1"/>
          </a:solidFill>
          <a:latin typeface="Candara" pitchFamily="34" charset="0"/>
        </a:defRPr>
      </a:lvl7pPr>
      <a:lvl8pPr marL="1371600" algn="l" rtl="0" fontAlgn="base">
        <a:spcBef>
          <a:spcPct val="0"/>
        </a:spcBef>
        <a:spcAft>
          <a:spcPct val="0"/>
        </a:spcAft>
        <a:defRPr sz="3200" b="1">
          <a:solidFill>
            <a:schemeClr val="tx1"/>
          </a:solidFill>
          <a:latin typeface="Candara" pitchFamily="34" charset="0"/>
        </a:defRPr>
      </a:lvl8pPr>
      <a:lvl9pPr marL="1828800" algn="l" rtl="0" fontAlgn="base">
        <a:spcBef>
          <a:spcPct val="0"/>
        </a:spcBef>
        <a:spcAft>
          <a:spcPct val="0"/>
        </a:spcAft>
        <a:defRPr sz="3200" b="1">
          <a:solidFill>
            <a:schemeClr val="tx1"/>
          </a:solidFill>
          <a:latin typeface="Candara"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8001000" cy="3505199"/>
          </a:xfrm>
        </p:spPr>
        <p:txBody>
          <a:bodyPr rtlCol="0">
            <a:noAutofit/>
          </a:bodyPr>
          <a:lstStyle/>
          <a:p>
            <a:pPr algn="ctr" eaLnBrk="1" fontAlgn="auto" hangingPunct="1">
              <a:spcAft>
                <a:spcPts val="0"/>
              </a:spcAft>
              <a:defRPr/>
            </a:pPr>
            <a:r>
              <a:rPr lang="en-US" sz="2000" dirty="0">
                <a:solidFill>
                  <a:schemeClr val="accent1">
                    <a:lumMod val="50000"/>
                  </a:schemeClr>
                </a:solidFill>
              </a:rPr>
              <a:t>MIS 107: Information Systems &amp; Computing</a:t>
            </a:r>
            <a:br>
              <a:rPr lang="en-US" sz="2000" dirty="0">
                <a:solidFill>
                  <a:schemeClr val="accent1">
                    <a:lumMod val="50000"/>
                  </a:schemeClr>
                </a:solidFill>
              </a:rPr>
            </a:br>
            <a:br>
              <a:rPr lang="en-US" sz="2800" dirty="0">
                <a:solidFill>
                  <a:schemeClr val="accent1">
                    <a:lumMod val="50000"/>
                  </a:schemeClr>
                </a:solidFill>
              </a:rPr>
            </a:br>
            <a:r>
              <a:rPr lang="en-US" sz="2800">
                <a:solidFill>
                  <a:schemeClr val="accent1">
                    <a:lumMod val="50000"/>
                  </a:schemeClr>
                </a:solidFill>
              </a:rPr>
              <a:t>Lecture 5: </a:t>
            </a:r>
            <a:br>
              <a:rPr lang="en-US" sz="2800" dirty="0">
                <a:solidFill>
                  <a:schemeClr val="accent1">
                    <a:lumMod val="50000"/>
                  </a:schemeClr>
                </a:solidFill>
              </a:rPr>
            </a:br>
            <a:r>
              <a:rPr lang="en-US" sz="2800" dirty="0">
                <a:solidFill>
                  <a:schemeClr val="accent1">
                    <a:lumMod val="50000"/>
                  </a:schemeClr>
                </a:solidFill>
              </a:rPr>
              <a:t>Telecommunications, the Internet, and Wireless Technology</a:t>
            </a:r>
            <a:br>
              <a:rPr lang="en-US" sz="2800" dirty="0">
                <a:solidFill>
                  <a:schemeClr val="accent1">
                    <a:lumMod val="50000"/>
                  </a:schemeClr>
                </a:solidFill>
              </a:rPr>
            </a:br>
            <a:br>
              <a:rPr lang="en-US" sz="2800" dirty="0">
                <a:solidFill>
                  <a:schemeClr val="accent1">
                    <a:lumMod val="50000"/>
                  </a:schemeClr>
                </a:solidFill>
              </a:rPr>
            </a:br>
            <a:r>
              <a:rPr lang="en-US" sz="2000" dirty="0">
                <a:solidFill>
                  <a:schemeClr val="accent1">
                    <a:lumMod val="50000"/>
                  </a:schemeClr>
                </a:solidFill>
              </a:rPr>
              <a:t>by</a:t>
            </a:r>
            <a:br>
              <a:rPr lang="en-US" sz="2000" dirty="0">
                <a:solidFill>
                  <a:schemeClr val="accent1">
                    <a:lumMod val="50000"/>
                  </a:schemeClr>
                </a:solidFill>
              </a:rPr>
            </a:br>
            <a:r>
              <a:rPr lang="en-US" sz="2000">
                <a:solidFill>
                  <a:schemeClr val="accent1">
                    <a:lumMod val="50000"/>
                  </a:schemeClr>
                </a:solidFill>
              </a:rPr>
              <a:t>Prof. </a:t>
            </a:r>
            <a:r>
              <a:rPr lang="en-US" sz="2000" dirty="0">
                <a:solidFill>
                  <a:schemeClr val="accent1">
                    <a:lumMod val="50000"/>
                  </a:schemeClr>
                </a:solidFill>
              </a:rPr>
              <a:t>Md. </a:t>
            </a:r>
            <a:r>
              <a:rPr lang="en-US" sz="2000" dirty="0" err="1">
                <a:solidFill>
                  <a:schemeClr val="accent1">
                    <a:lumMod val="50000"/>
                  </a:schemeClr>
                </a:solidFill>
              </a:rPr>
              <a:t>Mahbubul</a:t>
            </a:r>
            <a:r>
              <a:rPr lang="en-US" sz="2000" dirty="0">
                <a:solidFill>
                  <a:schemeClr val="accent1">
                    <a:lumMod val="50000"/>
                  </a:schemeClr>
                </a:solidFill>
              </a:rPr>
              <a:t> </a:t>
            </a:r>
            <a:r>
              <a:rPr lang="en-US" sz="2000" dirty="0" err="1">
                <a:solidFill>
                  <a:schemeClr val="accent1">
                    <a:lumMod val="50000"/>
                  </a:schemeClr>
                </a:solidFill>
              </a:rPr>
              <a:t>Alam</a:t>
            </a:r>
            <a:r>
              <a:rPr lang="en-US" sz="2000" dirty="0">
                <a:solidFill>
                  <a:schemeClr val="accent1">
                    <a:lumMod val="50000"/>
                  </a:schemeClr>
                </a:solidFill>
              </a:rPr>
              <a:t>, PhD</a:t>
            </a:r>
            <a:br>
              <a:rPr lang="en-US" sz="2800" dirty="0">
                <a:solidFill>
                  <a:schemeClr val="accent1">
                    <a:lumMod val="50000"/>
                  </a:schemeClr>
                </a:solidFill>
              </a:rPr>
            </a:br>
            <a:endParaRPr lang="en-US" sz="2800" dirty="0">
              <a:solidFill>
                <a:schemeClr val="accent1">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800600"/>
          </a:xfrm>
        </p:spPr>
        <p:txBody>
          <a:bodyPr/>
          <a:lstStyle/>
          <a:p>
            <a:pPr marL="274320" lvl="2">
              <a:lnSpc>
                <a:spcPct val="90000"/>
              </a:lnSpc>
            </a:pPr>
            <a:r>
              <a:rPr lang="en-US" sz="1600" b="1" dirty="0"/>
              <a:t>Protocol: </a:t>
            </a:r>
            <a:r>
              <a:rPr lang="en-US" sz="1600" dirty="0"/>
              <a:t>A set of </a:t>
            </a:r>
            <a:r>
              <a:rPr lang="en-US" sz="1600" b="1" dirty="0"/>
              <a:t>rules for formatting, ordering, compressing and error-checking messages</a:t>
            </a:r>
            <a:r>
              <a:rPr lang="en-US" sz="1600" dirty="0"/>
              <a:t>.</a:t>
            </a:r>
          </a:p>
          <a:p>
            <a:pPr marL="274320" lvl="2">
              <a:lnSpc>
                <a:spcPct val="90000"/>
              </a:lnSpc>
            </a:pPr>
            <a:r>
              <a:rPr lang="en-US" sz="1600" b="1" dirty="0"/>
              <a:t>TCP: Establishes the connections among sending and receiving Web computers</a:t>
            </a:r>
            <a:r>
              <a:rPr lang="en-US" sz="1600" dirty="0"/>
              <a:t>, handles the </a:t>
            </a:r>
            <a:r>
              <a:rPr lang="en-US" sz="1600" b="1" dirty="0"/>
              <a:t>assembly of packets at the point of transmission, and their reassembly at the receiving end.</a:t>
            </a:r>
          </a:p>
          <a:p>
            <a:pPr marL="274320" lvl="2">
              <a:lnSpc>
                <a:spcPct val="90000"/>
              </a:lnSpc>
            </a:pPr>
            <a:r>
              <a:rPr lang="en-US" sz="1600" b="1" dirty="0"/>
              <a:t>IP</a:t>
            </a:r>
            <a:r>
              <a:rPr lang="en-US" sz="1600" dirty="0"/>
              <a:t>: Provides </a:t>
            </a:r>
            <a:r>
              <a:rPr lang="en-US" sz="1600" b="1" dirty="0"/>
              <a:t>the Internet’s addressing scheme</a:t>
            </a:r>
          </a:p>
          <a:p>
            <a:pPr marL="274320" lvl="2">
              <a:lnSpc>
                <a:spcPct val="90000"/>
              </a:lnSpc>
            </a:pPr>
            <a:endParaRPr lang="en-US" sz="1600" dirty="0"/>
          </a:p>
          <a:p>
            <a:r>
              <a:rPr lang="en-US" sz="1600" dirty="0"/>
              <a:t>TCP/IP is divided into four separate layers.</a:t>
            </a:r>
          </a:p>
          <a:p>
            <a:pPr marL="857250" lvl="1" indent="-457200">
              <a:buFont typeface="+mj-lt"/>
              <a:buAutoNum type="arabicPeriod"/>
            </a:pPr>
            <a:r>
              <a:rPr lang="en-US" sz="1600" b="1" dirty="0"/>
              <a:t>Network Interface Layer</a:t>
            </a:r>
            <a:r>
              <a:rPr lang="en-US" sz="1600" dirty="0"/>
              <a:t>, </a:t>
            </a:r>
          </a:p>
          <a:p>
            <a:pPr marL="1257300" lvl="2" indent="-457200">
              <a:buFont typeface="Courier New" panose="02070309020205020404" pitchFamily="49" charset="0"/>
              <a:buChar char="o"/>
            </a:pPr>
            <a:r>
              <a:rPr lang="en-US" sz="1400" b="1" dirty="0"/>
              <a:t>placing packets on &amp; receiving</a:t>
            </a:r>
            <a:r>
              <a:rPr lang="en-US" sz="1400" dirty="0"/>
              <a:t> them from the network medium, e.g., LAN (Ethernet), other network.</a:t>
            </a:r>
          </a:p>
          <a:p>
            <a:pPr marL="857250" lvl="1" indent="-457200">
              <a:buFont typeface="+mj-lt"/>
              <a:buAutoNum type="arabicPeriod"/>
            </a:pPr>
            <a:r>
              <a:rPr lang="en-US" sz="1600" b="1" dirty="0"/>
              <a:t>Internet Layer</a:t>
            </a:r>
            <a:r>
              <a:rPr lang="en-US" sz="1400" dirty="0"/>
              <a:t>, </a:t>
            </a:r>
          </a:p>
          <a:p>
            <a:pPr marL="1257300" lvl="2" indent="-457200">
              <a:buFont typeface="Courier New" panose="02070309020205020404" pitchFamily="49" charset="0"/>
              <a:buChar char="o"/>
            </a:pPr>
            <a:r>
              <a:rPr lang="en-US" sz="1400" b="1" dirty="0"/>
              <a:t>addressing, packaging &amp; routing messages </a:t>
            </a:r>
            <a:r>
              <a:rPr lang="en-US" sz="1400" dirty="0"/>
              <a:t>on the Internet. </a:t>
            </a:r>
          </a:p>
          <a:p>
            <a:pPr marL="857250" lvl="1" indent="-457200">
              <a:buFont typeface="+mj-lt"/>
              <a:buAutoNum type="arabicPeriod"/>
            </a:pPr>
            <a:r>
              <a:rPr lang="en-US" sz="1600" b="1" dirty="0"/>
              <a:t>Transport Layer</a:t>
            </a:r>
            <a:r>
              <a:rPr lang="en-US" sz="1600" dirty="0"/>
              <a:t>, </a:t>
            </a:r>
          </a:p>
          <a:p>
            <a:pPr marL="1257300" lvl="2" indent="-457200">
              <a:buFont typeface="Courier New" panose="02070309020205020404" pitchFamily="49" charset="0"/>
              <a:buChar char="o"/>
            </a:pPr>
            <a:r>
              <a:rPr lang="en-US" sz="1400" b="1" dirty="0"/>
              <a:t>providing communication </a:t>
            </a:r>
            <a:r>
              <a:rPr lang="en-US" sz="1400" dirty="0"/>
              <a:t>with the application by acknowledging </a:t>
            </a:r>
            <a:r>
              <a:rPr lang="en-US" sz="1400" b="1" dirty="0"/>
              <a:t>&amp; sequencing the packets to &amp; from </a:t>
            </a:r>
            <a:r>
              <a:rPr lang="en-US" sz="1400" dirty="0"/>
              <a:t>the application.</a:t>
            </a:r>
          </a:p>
          <a:p>
            <a:pPr marL="857250" lvl="1" indent="-457200">
              <a:buFont typeface="+mj-lt"/>
              <a:buAutoNum type="arabicPeriod"/>
            </a:pPr>
            <a:r>
              <a:rPr lang="en-US" sz="1600" b="1" dirty="0"/>
              <a:t>Application Layer</a:t>
            </a:r>
            <a:r>
              <a:rPr lang="en-US" sz="1600" dirty="0"/>
              <a:t>, </a:t>
            </a:r>
          </a:p>
          <a:p>
            <a:pPr marL="1257300" lvl="2" indent="-457200">
              <a:buFont typeface="Courier New" panose="02070309020205020404" pitchFamily="49" charset="0"/>
              <a:buChar char="o"/>
            </a:pPr>
            <a:r>
              <a:rPr lang="en-US" sz="1400" dirty="0"/>
              <a:t>provides a wide variety of </a:t>
            </a:r>
            <a:r>
              <a:rPr lang="en-US" sz="1400" b="1" dirty="0"/>
              <a:t>application</a:t>
            </a:r>
            <a:r>
              <a:rPr lang="en-US" sz="1400" dirty="0"/>
              <a:t> with the </a:t>
            </a:r>
            <a:r>
              <a:rPr lang="en-US" sz="1400" b="1" dirty="0"/>
              <a:t>ability to access the services of the lower layers.</a:t>
            </a:r>
          </a:p>
          <a:p>
            <a:pPr marL="1257300" lvl="2" indent="-457200">
              <a:buFont typeface="Courier New" panose="02070309020205020404" pitchFamily="49" charset="0"/>
              <a:buChar char="o"/>
            </a:pPr>
            <a:r>
              <a:rPr lang="en-US" sz="1400" dirty="0"/>
              <a:t>e.g., </a:t>
            </a:r>
            <a:r>
              <a:rPr lang="en-US" sz="1400" dirty="0" err="1"/>
              <a:t>HyperText</a:t>
            </a:r>
            <a:r>
              <a:rPr lang="en-US" sz="1400" dirty="0"/>
              <a:t> Transfer Protocol (HTTP), File Transfer Protocol (FTP), Simple Mail Transfer Protocol.</a:t>
            </a:r>
          </a:p>
        </p:txBody>
      </p:sp>
      <p:sp>
        <p:nvSpPr>
          <p:cNvPr id="3" name="Title 2"/>
          <p:cNvSpPr>
            <a:spLocks noGrp="1"/>
          </p:cNvSpPr>
          <p:nvPr>
            <p:ph type="title"/>
          </p:nvPr>
        </p:nvSpPr>
        <p:spPr>
          <a:xfrm>
            <a:off x="228600" y="381000"/>
            <a:ext cx="8534400" cy="685800"/>
          </a:xfrm>
        </p:spPr>
        <p:txBody>
          <a:bodyPr/>
          <a:lstStyle/>
          <a:p>
            <a:r>
              <a:rPr lang="en-US" sz="2400" dirty="0"/>
              <a:t>Transmission Control Protocol/Internet Protocol (TCP/IP)</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10</a:t>
            </a:fld>
            <a:endParaRPr lang="en-US" dirty="0"/>
          </a:p>
        </p:txBody>
      </p:sp>
    </p:spTree>
    <p:extLst>
      <p:ext uri="{BB962C8B-B14F-4D97-AF65-F5344CB8AC3E}">
        <p14:creationId xmlns:p14="http://schemas.microsoft.com/office/powerpoint/2010/main" val="856543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TCP/IP Architecture</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11</a:t>
            </a:fld>
            <a:endParaRPr lang="en-US" dirty="0"/>
          </a:p>
        </p:txBody>
      </p:sp>
      <p:pic>
        <p:nvPicPr>
          <p:cNvPr id="5" name="Content Placeholder 4" descr="03_05"/>
          <p:cNvPicPr>
            <a:picLocks noGrp="1" noChangeAspect="1" noChangeArrowheads="1"/>
          </p:cNvPicPr>
          <p:nvPr>
            <p:ph sz="quarter" idx="12"/>
          </p:nvPr>
        </p:nvPicPr>
        <p:blipFill>
          <a:blip r:embed="rId2">
            <a:extLst>
              <a:ext uri="{28A0092B-C50C-407E-A947-70E740481C1C}">
                <a14:useLocalDpi xmlns:a14="http://schemas.microsoft.com/office/drawing/2010/main" val="0"/>
              </a:ext>
            </a:extLst>
          </a:blip>
          <a:srcRect/>
          <a:stretch>
            <a:fillRect/>
          </a:stretch>
        </p:blipFill>
        <p:spPr bwMode="auto">
          <a:xfrm>
            <a:off x="533400" y="1600200"/>
            <a:ext cx="8077201"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1453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dirty="0"/>
              <a:t>Two versions of IP currently in use. </a:t>
            </a:r>
          </a:p>
          <a:p>
            <a:r>
              <a:rPr lang="en-US" sz="2000" dirty="0"/>
              <a:t>IPv4 Internet address (also called IP address): </a:t>
            </a:r>
          </a:p>
          <a:p>
            <a:r>
              <a:rPr lang="en-US" sz="2000" dirty="0"/>
              <a:t>A 32-bit number expressed as a series of four separate numbers marked off by periods, such as 64.49.254.91</a:t>
            </a:r>
          </a:p>
          <a:p>
            <a:r>
              <a:rPr lang="en-US" sz="2000" dirty="0"/>
              <a:t>Each of the four numbers can range from 0-255.</a:t>
            </a:r>
          </a:p>
          <a:p>
            <a:r>
              <a:rPr lang="en-US" sz="2000" dirty="0"/>
              <a:t>IPv4 the current version of IP. Can handle up to 4 billion addresses</a:t>
            </a:r>
          </a:p>
          <a:p>
            <a:r>
              <a:rPr lang="en-US" sz="2000" dirty="0"/>
              <a:t>IPv6 (next generation of IP) will use 128-bit addresses and be able to handle up 1 quadrillion addresses.</a:t>
            </a:r>
          </a:p>
        </p:txBody>
      </p:sp>
      <p:sp>
        <p:nvSpPr>
          <p:cNvPr id="3" name="Title 2"/>
          <p:cNvSpPr>
            <a:spLocks noGrp="1"/>
          </p:cNvSpPr>
          <p:nvPr>
            <p:ph type="title"/>
          </p:nvPr>
        </p:nvSpPr>
        <p:spPr/>
        <p:txBody>
          <a:bodyPr/>
          <a:lstStyle/>
          <a:p>
            <a:r>
              <a:rPr lang="en-US" dirty="0"/>
              <a:t>IP Address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12</a:t>
            </a:fld>
            <a:endParaRPr lang="en-US" dirty="0"/>
          </a:p>
        </p:txBody>
      </p:sp>
    </p:spTree>
    <p:extLst>
      <p:ext uri="{BB962C8B-B14F-4D97-AF65-F5344CB8AC3E}">
        <p14:creationId xmlns:p14="http://schemas.microsoft.com/office/powerpoint/2010/main" val="3646653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lnSpc>
                <a:spcPct val="90000"/>
              </a:lnSpc>
              <a:spcBef>
                <a:spcPts val="600"/>
              </a:spcBef>
              <a:spcAft>
                <a:spcPts val="600"/>
              </a:spcAft>
            </a:pPr>
            <a:r>
              <a:rPr lang="en-US" sz="1800" b="1" dirty="0"/>
              <a:t>HTTP (</a:t>
            </a:r>
            <a:r>
              <a:rPr lang="en-US" sz="1800" b="1" dirty="0" err="1"/>
              <a:t>HyperText</a:t>
            </a:r>
            <a:r>
              <a:rPr lang="en-US" sz="1800" b="1" dirty="0"/>
              <a:t> Transfer Protocol)</a:t>
            </a:r>
            <a:r>
              <a:rPr lang="en-US" sz="1800" dirty="0"/>
              <a:t>: Protocol used to </a:t>
            </a:r>
            <a:r>
              <a:rPr lang="en-US" sz="1800" b="1" dirty="0"/>
              <a:t>transfer Web pages</a:t>
            </a:r>
          </a:p>
          <a:p>
            <a:pPr>
              <a:lnSpc>
                <a:spcPct val="90000"/>
              </a:lnSpc>
              <a:spcBef>
                <a:spcPts val="600"/>
              </a:spcBef>
              <a:spcAft>
                <a:spcPts val="600"/>
              </a:spcAft>
            </a:pPr>
            <a:r>
              <a:rPr lang="en-US" sz="1800" b="1" dirty="0"/>
              <a:t>SMTP (Simple Mail Transfer Protocol), POP (Post Office Protocol) and IMAP (Internet Message Access Protocol)</a:t>
            </a:r>
            <a:r>
              <a:rPr lang="en-US" sz="1800" dirty="0"/>
              <a:t>: Protocols used to </a:t>
            </a:r>
            <a:r>
              <a:rPr lang="en-US" sz="1800" b="1" dirty="0"/>
              <a:t>send and receive e-mail</a:t>
            </a:r>
          </a:p>
          <a:p>
            <a:pPr>
              <a:lnSpc>
                <a:spcPct val="90000"/>
              </a:lnSpc>
              <a:spcBef>
                <a:spcPts val="600"/>
              </a:spcBef>
              <a:spcAft>
                <a:spcPts val="600"/>
              </a:spcAft>
            </a:pPr>
            <a:r>
              <a:rPr lang="en-US" sz="1800" b="1" dirty="0"/>
              <a:t>FTP (File Transfer Protocol)</a:t>
            </a:r>
            <a:r>
              <a:rPr lang="en-US" sz="1800" dirty="0"/>
              <a:t>: Protocol that permits users to </a:t>
            </a:r>
            <a:r>
              <a:rPr lang="en-US" sz="1800" b="1" dirty="0"/>
              <a:t>transfer files from server to client and vice versa</a:t>
            </a:r>
            <a:r>
              <a:rPr lang="en-US" sz="1800" dirty="0"/>
              <a:t>. One of the </a:t>
            </a:r>
            <a:r>
              <a:rPr lang="en-US" sz="1800" b="1" dirty="0"/>
              <a:t>original Internet service</a:t>
            </a:r>
            <a:r>
              <a:rPr lang="en-US" sz="1800" dirty="0"/>
              <a:t>. </a:t>
            </a:r>
            <a:r>
              <a:rPr lang="en-US" sz="1800" b="1" dirty="0"/>
              <a:t>Transfer file from computer to computer. </a:t>
            </a:r>
          </a:p>
          <a:p>
            <a:pPr>
              <a:lnSpc>
                <a:spcPct val="90000"/>
              </a:lnSpc>
              <a:spcBef>
                <a:spcPts val="600"/>
              </a:spcBef>
              <a:spcAft>
                <a:spcPts val="600"/>
              </a:spcAft>
            </a:pPr>
            <a:r>
              <a:rPr lang="en-US" sz="1800" b="1" dirty="0"/>
              <a:t>SSL (Secure Sockets Layer/TLS (Transport Layer Security)</a:t>
            </a:r>
            <a:r>
              <a:rPr lang="en-US" sz="1800" dirty="0"/>
              <a:t>: Protocol that provides </a:t>
            </a:r>
            <a:r>
              <a:rPr lang="en-US" sz="1800" b="1" dirty="0"/>
              <a:t>secure communications </a:t>
            </a:r>
            <a:r>
              <a:rPr lang="en-US" sz="1800" dirty="0"/>
              <a:t>between client and server</a:t>
            </a:r>
          </a:p>
          <a:p>
            <a:pPr>
              <a:lnSpc>
                <a:spcPct val="90000"/>
              </a:lnSpc>
              <a:spcBef>
                <a:spcPts val="600"/>
              </a:spcBef>
              <a:spcAft>
                <a:spcPts val="600"/>
              </a:spcAft>
            </a:pPr>
            <a:r>
              <a:rPr lang="en-US" sz="1800" b="1" dirty="0"/>
              <a:t>Telnet</a:t>
            </a:r>
            <a:r>
              <a:rPr lang="en-US" sz="1800" dirty="0"/>
              <a:t>: Logging on to one computer system and doing work on another. </a:t>
            </a:r>
          </a:p>
          <a:p>
            <a:pPr>
              <a:lnSpc>
                <a:spcPct val="90000"/>
              </a:lnSpc>
              <a:spcBef>
                <a:spcPts val="600"/>
              </a:spcBef>
              <a:spcAft>
                <a:spcPts val="600"/>
              </a:spcAft>
            </a:pPr>
            <a:r>
              <a:rPr lang="en-US" sz="1800" b="1" dirty="0"/>
              <a:t>Finger</a:t>
            </a:r>
            <a:r>
              <a:rPr lang="en-US" sz="1800" dirty="0"/>
              <a:t>: Utility program that lets you </a:t>
            </a:r>
            <a:r>
              <a:rPr lang="en-US" sz="1800" b="1" dirty="0"/>
              <a:t>check who is logged on, for how long and user name</a:t>
            </a:r>
          </a:p>
          <a:p>
            <a:pPr>
              <a:lnSpc>
                <a:spcPct val="90000"/>
              </a:lnSpc>
              <a:spcBef>
                <a:spcPts val="600"/>
              </a:spcBef>
              <a:spcAft>
                <a:spcPts val="600"/>
              </a:spcAft>
            </a:pPr>
            <a:r>
              <a:rPr lang="en-US" sz="1800" b="1" dirty="0"/>
              <a:t>PING</a:t>
            </a:r>
            <a:r>
              <a:rPr lang="en-US" sz="1800" dirty="0"/>
              <a:t>: Utility program that allows you to </a:t>
            </a:r>
            <a:r>
              <a:rPr lang="en-US" sz="1800" b="1" dirty="0"/>
              <a:t>check connection between client and server</a:t>
            </a:r>
          </a:p>
          <a:p>
            <a:pPr>
              <a:lnSpc>
                <a:spcPct val="90000"/>
              </a:lnSpc>
              <a:spcBef>
                <a:spcPts val="600"/>
              </a:spcBef>
              <a:spcAft>
                <a:spcPts val="600"/>
              </a:spcAft>
            </a:pPr>
            <a:r>
              <a:rPr lang="en-US" sz="1800" b="1" dirty="0" err="1"/>
              <a:t>Tracert</a:t>
            </a:r>
            <a:r>
              <a:rPr lang="en-US" sz="1800" dirty="0"/>
              <a:t>: Utility program that allows you </a:t>
            </a:r>
            <a:r>
              <a:rPr lang="en-US" sz="1800" b="1" dirty="0"/>
              <a:t>to follow path of a message sent from a client to a remote computer </a:t>
            </a:r>
          </a:p>
        </p:txBody>
      </p:sp>
      <p:sp>
        <p:nvSpPr>
          <p:cNvPr id="3" name="Title 2"/>
          <p:cNvSpPr>
            <a:spLocks noGrp="1"/>
          </p:cNvSpPr>
          <p:nvPr>
            <p:ph type="title"/>
          </p:nvPr>
        </p:nvSpPr>
        <p:spPr/>
        <p:txBody>
          <a:bodyPr/>
          <a:lstStyle/>
          <a:p>
            <a:r>
              <a:rPr lang="en-US" sz="2800" dirty="0"/>
              <a:t>Internet Protocols and Utility Programs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13</a:t>
            </a:fld>
            <a:endParaRPr lang="en-US" dirty="0"/>
          </a:p>
        </p:txBody>
      </p:sp>
    </p:spTree>
    <p:extLst>
      <p:ext uri="{BB962C8B-B14F-4D97-AF65-F5344CB8AC3E}">
        <p14:creationId xmlns:p14="http://schemas.microsoft.com/office/powerpoint/2010/main" val="2411093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81000"/>
            <a:ext cx="8610600" cy="685800"/>
          </a:xfrm>
        </p:spPr>
        <p:txBody>
          <a:bodyPr/>
          <a:lstStyle/>
          <a:p>
            <a:r>
              <a:rPr lang="en-US" sz="2800" dirty="0"/>
              <a:t>Routing Internet Messages: TCP/IP &amp; Packet Switching</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14</a:t>
            </a:fld>
            <a:endParaRPr lang="en-US" dirty="0"/>
          </a:p>
        </p:txBody>
      </p:sp>
      <p:pic>
        <p:nvPicPr>
          <p:cNvPr id="5" name="Content Placeholder 4" descr="03_06"/>
          <p:cNvPicPr>
            <a:picLocks noGrp="1" noChangeAspect="1" noChangeArrowheads="1"/>
          </p:cNvPicPr>
          <p:nvPr>
            <p:ph sz="quarter" idx="12"/>
          </p:nvPr>
        </p:nvPicPr>
        <p:blipFill>
          <a:blip r:embed="rId2">
            <a:extLst>
              <a:ext uri="{28A0092B-C50C-407E-A947-70E740481C1C}">
                <a14:useLocalDpi xmlns:a14="http://schemas.microsoft.com/office/drawing/2010/main" val="0"/>
              </a:ext>
            </a:extLst>
          </a:blip>
          <a:srcRect/>
          <a:stretch>
            <a:fillRect/>
          </a:stretch>
        </p:blipFill>
        <p:spPr bwMode="auto">
          <a:xfrm>
            <a:off x="152400" y="1524000"/>
            <a:ext cx="8763000" cy="350895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28600" y="5181600"/>
            <a:ext cx="8686800" cy="990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sz="1600" dirty="0">
                <a:solidFill>
                  <a:schemeClr val="tx1"/>
                </a:solidFill>
                <a:latin typeface="Candara" panose="020E0502030303020204" pitchFamily="34" charset="0"/>
              </a:rPr>
              <a:t>The Internet uses packet-switched networks and the TCP/IP communications protocol to send, route &amp; assemble messages. </a:t>
            </a:r>
          </a:p>
          <a:p>
            <a:pPr marL="285750" indent="-285750" algn="ctr">
              <a:buFont typeface="Arial" panose="020B0604020202020204" pitchFamily="34" charset="0"/>
              <a:buChar char="•"/>
            </a:pPr>
            <a:r>
              <a:rPr lang="en-US" sz="1600" dirty="0">
                <a:solidFill>
                  <a:schemeClr val="tx1"/>
                </a:solidFill>
                <a:latin typeface="Candara" panose="020E0502030303020204" pitchFamily="34" charset="0"/>
              </a:rPr>
              <a:t>Messages are broken into packets, and packets from the same messages can travel along different routes.</a:t>
            </a:r>
          </a:p>
        </p:txBody>
      </p:sp>
    </p:spTree>
    <p:extLst>
      <p:ext uri="{BB962C8B-B14F-4D97-AF65-F5344CB8AC3E}">
        <p14:creationId xmlns:p14="http://schemas.microsoft.com/office/powerpoint/2010/main" val="8933423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724400"/>
          </a:xfrm>
        </p:spPr>
        <p:txBody>
          <a:bodyPr/>
          <a:lstStyle/>
          <a:p>
            <a:r>
              <a:rPr lang="en-US" sz="1800" b="1" dirty="0"/>
              <a:t>Analog signal</a:t>
            </a:r>
          </a:p>
          <a:p>
            <a:pPr lvl="1"/>
            <a:r>
              <a:rPr lang="en-US" sz="1600" b="1" dirty="0"/>
              <a:t>A continuous waveform</a:t>
            </a:r>
            <a:r>
              <a:rPr lang="en-US" sz="1600" dirty="0"/>
              <a:t> that passes through a communications medium and has been </a:t>
            </a:r>
            <a:r>
              <a:rPr lang="en-US" sz="1600" b="1" dirty="0"/>
              <a:t>used for voice communication.</a:t>
            </a:r>
          </a:p>
          <a:p>
            <a:pPr lvl="1"/>
            <a:r>
              <a:rPr lang="en-US" sz="1600" dirty="0"/>
              <a:t>Most common analog devices, such as, telephone handset, computer speaker, iPod earphone </a:t>
            </a:r>
            <a:endParaRPr lang="en-US" sz="1200" dirty="0"/>
          </a:p>
          <a:p>
            <a:r>
              <a:rPr lang="en-US" sz="1800" b="1" dirty="0"/>
              <a:t>Digital signal</a:t>
            </a:r>
          </a:p>
          <a:p>
            <a:pPr lvl="1"/>
            <a:r>
              <a:rPr lang="en-US" sz="1600" b="1" dirty="0"/>
              <a:t>A discrete, binary waveform </a:t>
            </a:r>
            <a:r>
              <a:rPr lang="en-US" sz="1600" dirty="0"/>
              <a:t>RATHER than a continuous waveform.</a:t>
            </a:r>
          </a:p>
          <a:p>
            <a:pPr lvl="1"/>
            <a:r>
              <a:rPr lang="en-US" sz="1600" dirty="0"/>
              <a:t>Communicate information as </a:t>
            </a:r>
            <a:r>
              <a:rPr lang="en-US" sz="1600" b="1" dirty="0"/>
              <a:t>strings of two discrete states: one bit or zero bits (i.e., on-off electrical pulses). </a:t>
            </a:r>
          </a:p>
          <a:p>
            <a:pPr lvl="1"/>
            <a:r>
              <a:rPr lang="en-US" sz="1600" dirty="0"/>
              <a:t>Computers use digital signals, and require</a:t>
            </a:r>
            <a:r>
              <a:rPr lang="en-US" sz="1600" b="1" dirty="0"/>
              <a:t> a modem to convert these digital signal to analog </a:t>
            </a:r>
            <a:r>
              <a:rPr lang="en-US" sz="1600" dirty="0"/>
              <a:t>signals that can be sent over (or received from) telephone lines, cable lines, or wireless media that use analog signals. </a:t>
            </a:r>
          </a:p>
        </p:txBody>
      </p:sp>
      <p:sp>
        <p:nvSpPr>
          <p:cNvPr id="3" name="Title 2"/>
          <p:cNvSpPr>
            <a:spLocks noGrp="1"/>
          </p:cNvSpPr>
          <p:nvPr>
            <p:ph type="title"/>
          </p:nvPr>
        </p:nvSpPr>
        <p:spPr/>
        <p:txBody>
          <a:bodyPr/>
          <a:lstStyle/>
          <a:p>
            <a:r>
              <a:rPr lang="en-US" dirty="0"/>
              <a:t>Signals: Digital Vs. Analog</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15</a:t>
            </a:fld>
            <a:endParaRPr lang="en-US" dirty="0"/>
          </a:p>
        </p:txBody>
      </p:sp>
      <p:pic>
        <p:nvPicPr>
          <p:cNvPr id="5" name="Picture Placeholder 10" descr="Fig-7-01.png"/>
          <p:cNvPicPr>
            <a:picLocks noChangeAspect="1"/>
          </p:cNvPicPr>
          <p:nvPr/>
        </p:nvPicPr>
        <p:blipFill>
          <a:blip r:embed="rId2"/>
          <a:stretch>
            <a:fillRect/>
          </a:stretch>
        </p:blipFill>
        <p:spPr>
          <a:xfrm>
            <a:off x="1404937" y="4876800"/>
            <a:ext cx="7662863" cy="1372538"/>
          </a:xfrm>
          <a:prstGeom prst="rect">
            <a:avLst/>
          </a:prstGeom>
        </p:spPr>
      </p:pic>
    </p:spTree>
    <p:extLst>
      <p:ext uri="{BB962C8B-B14F-4D97-AF65-F5344CB8AC3E}">
        <p14:creationId xmlns:p14="http://schemas.microsoft.com/office/powerpoint/2010/main" val="3080467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marL="457200" indent="-457200">
              <a:buFont typeface="+mj-lt"/>
              <a:buAutoNum type="arabicPeriod"/>
            </a:pPr>
            <a:r>
              <a:rPr lang="en-US" sz="2000" b="1" dirty="0"/>
              <a:t>Local Area Networks</a:t>
            </a:r>
          </a:p>
          <a:p>
            <a:pPr lvl="1"/>
            <a:r>
              <a:rPr lang="en-US" sz="1600" dirty="0"/>
              <a:t>Typically connects a few computers  in a small office or all computers in close proximity</a:t>
            </a:r>
          </a:p>
          <a:p>
            <a:pPr lvl="1"/>
            <a:r>
              <a:rPr lang="en-US" sz="1600" dirty="0"/>
              <a:t>Up to 500 meters </a:t>
            </a:r>
          </a:p>
          <a:p>
            <a:pPr lvl="1"/>
            <a:r>
              <a:rPr lang="en-US" sz="1600" b="1" dirty="0"/>
              <a:t>Campus Area Network (CAN)</a:t>
            </a:r>
            <a:r>
              <a:rPr lang="en-US" sz="1600" dirty="0"/>
              <a:t>: up to 1000 meters</a:t>
            </a:r>
          </a:p>
          <a:p>
            <a:pPr lvl="1"/>
            <a:r>
              <a:rPr lang="en-US" sz="1600" dirty="0"/>
              <a:t>Technologies</a:t>
            </a:r>
          </a:p>
          <a:p>
            <a:pPr lvl="2">
              <a:buFont typeface="Wingdings" panose="05000000000000000000" pitchFamily="2" charset="2"/>
              <a:buChar char="ü"/>
            </a:pPr>
            <a:r>
              <a:rPr lang="en-US" sz="1400" b="1" dirty="0"/>
              <a:t>Client/server architecture</a:t>
            </a:r>
            <a:r>
              <a:rPr lang="en-US" sz="1400" dirty="0"/>
              <a:t>: Network Operating System resides primarily on a single file server and </a:t>
            </a:r>
            <a:r>
              <a:rPr lang="en-US" sz="1400" b="1" dirty="0"/>
              <a:t>the server provides much of the control &amp; resources for the network</a:t>
            </a:r>
            <a:r>
              <a:rPr lang="en-US" sz="1400" dirty="0"/>
              <a:t>. </a:t>
            </a:r>
          </a:p>
          <a:p>
            <a:pPr lvl="2">
              <a:buFont typeface="Wingdings" panose="05000000000000000000" pitchFamily="2" charset="2"/>
              <a:buChar char="ü"/>
            </a:pPr>
            <a:r>
              <a:rPr lang="en-US" sz="1400" b="1" dirty="0"/>
              <a:t>Peer-to-peer network</a:t>
            </a:r>
            <a:r>
              <a:rPr lang="en-US" sz="1400" dirty="0"/>
              <a:t>: Various computers on the network can </a:t>
            </a:r>
            <a:r>
              <a:rPr lang="en-US" sz="1400" b="1" dirty="0"/>
              <a:t>exchange data by direct access</a:t>
            </a:r>
            <a:r>
              <a:rPr lang="en-US" sz="1400" dirty="0"/>
              <a:t> and can </a:t>
            </a:r>
            <a:r>
              <a:rPr lang="en-US" sz="1400" b="1" dirty="0"/>
              <a:t>share peripheral devices without going through a separate server.</a:t>
            </a:r>
            <a:r>
              <a:rPr lang="en-US" sz="1400" dirty="0"/>
              <a:t> </a:t>
            </a:r>
          </a:p>
          <a:p>
            <a:pPr lvl="1"/>
            <a:r>
              <a:rPr lang="en-US" sz="1600" b="1" dirty="0"/>
              <a:t>LAN Typologies</a:t>
            </a:r>
            <a:r>
              <a:rPr lang="en-US" sz="1600" dirty="0"/>
              <a:t>: Star, Bus, Ring typology</a:t>
            </a:r>
          </a:p>
          <a:p>
            <a:pPr lvl="1"/>
            <a:endParaRPr lang="en-US" sz="1600" dirty="0"/>
          </a:p>
          <a:p>
            <a:pPr marL="457200" indent="-457200">
              <a:buFont typeface="+mj-lt"/>
              <a:buAutoNum type="arabicPeriod"/>
            </a:pPr>
            <a:r>
              <a:rPr lang="en-US" sz="2000" b="1" dirty="0"/>
              <a:t>Metropolitan and Wide Area Networks</a:t>
            </a:r>
          </a:p>
          <a:p>
            <a:pPr lvl="1"/>
            <a:r>
              <a:rPr lang="en-US" sz="1600" b="1" dirty="0"/>
              <a:t>Wide Area Networks (WANs)</a:t>
            </a:r>
            <a:r>
              <a:rPr lang="en-US" sz="1600" dirty="0"/>
              <a:t>: span </a:t>
            </a:r>
            <a:r>
              <a:rPr lang="en-US" sz="1600" b="1" dirty="0"/>
              <a:t>broad geographical distances</a:t>
            </a:r>
            <a:r>
              <a:rPr lang="en-US" sz="1600" dirty="0"/>
              <a:t>-entire regions, states, continents or the entire globe. </a:t>
            </a:r>
          </a:p>
          <a:p>
            <a:pPr lvl="1"/>
            <a:r>
              <a:rPr lang="en-US" sz="1600" b="1" dirty="0"/>
              <a:t>Metropolitan Area Network (MAN)</a:t>
            </a:r>
            <a:r>
              <a:rPr lang="en-US" sz="1600" dirty="0"/>
              <a:t>: spans a </a:t>
            </a:r>
            <a:r>
              <a:rPr lang="en-US" sz="1600" b="1" dirty="0"/>
              <a:t>metropolitan area</a:t>
            </a:r>
            <a:r>
              <a:rPr lang="en-US" sz="1600" dirty="0"/>
              <a:t>, usually a city &amp; its major suburbs. </a:t>
            </a:r>
          </a:p>
        </p:txBody>
      </p:sp>
      <p:sp>
        <p:nvSpPr>
          <p:cNvPr id="3" name="Title 2"/>
          <p:cNvSpPr>
            <a:spLocks noGrp="1"/>
          </p:cNvSpPr>
          <p:nvPr>
            <p:ph type="title"/>
          </p:nvPr>
        </p:nvSpPr>
        <p:spPr/>
        <p:txBody>
          <a:bodyPr/>
          <a:lstStyle/>
          <a:p>
            <a:r>
              <a:rPr lang="en-US" dirty="0"/>
              <a:t>Types of Networks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16</a:t>
            </a:fld>
            <a:endParaRPr lang="en-US" dirty="0"/>
          </a:p>
        </p:txBody>
      </p:sp>
    </p:spTree>
    <p:extLst>
      <p:ext uri="{BB962C8B-B14F-4D97-AF65-F5344CB8AC3E}">
        <p14:creationId xmlns:p14="http://schemas.microsoft.com/office/powerpoint/2010/main" val="1451458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LAN Typologies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17</a:t>
            </a:fld>
            <a:endParaRPr lang="en-US" dirty="0"/>
          </a:p>
        </p:txBody>
      </p:sp>
      <p:pic>
        <p:nvPicPr>
          <p:cNvPr id="5" name="Picture Placeholder 10" descr="Fig-7-02.png"/>
          <p:cNvPicPr>
            <a:picLocks noGrp="1" noChangeAspect="1"/>
          </p:cNvPicPr>
          <p:nvPr>
            <p:ph sz="quarter" idx="12"/>
          </p:nvPr>
        </p:nvPicPr>
        <p:blipFill>
          <a:blip r:embed="rId3"/>
          <a:stretch>
            <a:fillRect/>
          </a:stretch>
        </p:blipFill>
        <p:spPr>
          <a:xfrm>
            <a:off x="4798730" y="1542667"/>
            <a:ext cx="4308399" cy="3901946"/>
          </a:xfrm>
        </p:spPr>
      </p:pic>
      <p:sp>
        <p:nvSpPr>
          <p:cNvPr id="6" name="TextBox 5"/>
          <p:cNvSpPr txBox="1"/>
          <p:nvPr/>
        </p:nvSpPr>
        <p:spPr>
          <a:xfrm>
            <a:off x="152400" y="1508254"/>
            <a:ext cx="4646330" cy="4663946"/>
          </a:xfrm>
          <a:prstGeom prst="rect">
            <a:avLst/>
          </a:prstGeom>
          <a:noFill/>
        </p:spPr>
        <p:txBody>
          <a:bodyPr wrap="square" rtlCol="0">
            <a:spAutoFit/>
          </a:bodyPr>
          <a:lstStyle/>
          <a:p>
            <a:pPr marL="285750" indent="-285750">
              <a:buFont typeface="Arial" panose="020B0604020202020204" pitchFamily="34" charset="0"/>
              <a:buChar char="•"/>
            </a:pPr>
            <a:r>
              <a:rPr lang="en-US" sz="1400" b="1" dirty="0">
                <a:latin typeface="Candara" panose="020E0502030303020204" pitchFamily="34" charset="0"/>
              </a:rPr>
              <a:t>Star topology: </a:t>
            </a:r>
          </a:p>
          <a:p>
            <a:pPr marL="274320" lvl="1" indent="-285750">
              <a:buFont typeface="Arial" panose="020B0604020202020204" pitchFamily="34" charset="0"/>
              <a:buChar char="•"/>
            </a:pPr>
            <a:r>
              <a:rPr lang="en-US" sz="1400" b="1" dirty="0">
                <a:latin typeface="Candara" panose="020E0502030303020204" pitchFamily="34" charset="0"/>
              </a:rPr>
              <a:t>All devices on the network connect to a single hub </a:t>
            </a:r>
            <a:r>
              <a:rPr lang="en-US" sz="1400" dirty="0">
                <a:latin typeface="Candara" panose="020E0502030303020204" pitchFamily="34" charset="0"/>
              </a:rPr>
              <a:t>and all network traffic flows through the hub. </a:t>
            </a:r>
          </a:p>
          <a:p>
            <a:pPr marL="274320" lvl="1" indent="-285750">
              <a:buFont typeface="Arial" panose="020B0604020202020204" pitchFamily="34" charset="0"/>
              <a:buChar char="•"/>
            </a:pPr>
            <a:r>
              <a:rPr lang="en-US" sz="1400" dirty="0">
                <a:latin typeface="Candara" panose="020E0502030303020204" pitchFamily="34" charset="0"/>
              </a:rPr>
              <a:t>In an extended star network, multiple layers or hubs are organized into a hierarchy. </a:t>
            </a:r>
          </a:p>
          <a:p>
            <a:pPr marL="274320" lvl="1" indent="-285750">
              <a:buFont typeface="Arial" panose="020B0604020202020204" pitchFamily="34" charset="0"/>
              <a:buChar char="•"/>
            </a:pPr>
            <a:endParaRPr lang="en-US" sz="1400" b="1" dirty="0">
              <a:latin typeface="Candara" panose="020E0502030303020204" pitchFamily="34" charset="0"/>
            </a:endParaRPr>
          </a:p>
          <a:p>
            <a:pPr marL="285750" indent="-285750">
              <a:buFont typeface="Arial" panose="020B0604020202020204" pitchFamily="34" charset="0"/>
              <a:buChar char="•"/>
            </a:pPr>
            <a:r>
              <a:rPr lang="en-US" sz="1400" b="1" dirty="0">
                <a:latin typeface="Candara" panose="020E0502030303020204" pitchFamily="34" charset="0"/>
              </a:rPr>
              <a:t>Bus topology:</a:t>
            </a:r>
          </a:p>
          <a:p>
            <a:pPr marL="285750" indent="-285750">
              <a:buFont typeface="Arial" panose="020B0604020202020204" pitchFamily="34" charset="0"/>
              <a:buChar char="•"/>
            </a:pPr>
            <a:r>
              <a:rPr lang="en-US" sz="1400" b="1" dirty="0">
                <a:latin typeface="Candara" panose="020E0502030303020204" pitchFamily="34" charset="0"/>
              </a:rPr>
              <a:t>One station transmits signals</a:t>
            </a:r>
            <a:r>
              <a:rPr lang="en-US" sz="1400" dirty="0">
                <a:latin typeface="Candara" panose="020E0502030303020204" pitchFamily="34" charset="0"/>
              </a:rPr>
              <a:t>, which travel in both directions along a single transmission segment. </a:t>
            </a:r>
          </a:p>
          <a:p>
            <a:pPr marL="285750" indent="-285750">
              <a:buFont typeface="Arial" panose="020B0604020202020204" pitchFamily="34" charset="0"/>
              <a:buChar char="•"/>
            </a:pPr>
            <a:r>
              <a:rPr lang="en-US" sz="1400" b="1" dirty="0">
                <a:latin typeface="Candara" panose="020E0502030303020204" pitchFamily="34" charset="0"/>
              </a:rPr>
              <a:t>All of the signals are broadcast in both directions to the entire network. </a:t>
            </a:r>
          </a:p>
          <a:p>
            <a:pPr marL="285750" indent="-285750">
              <a:buFont typeface="Arial" panose="020B0604020202020204" pitchFamily="34" charset="0"/>
              <a:buChar char="•"/>
            </a:pPr>
            <a:r>
              <a:rPr lang="en-US" sz="1400" b="1" dirty="0">
                <a:latin typeface="Candara" panose="020E0502030303020204" pitchFamily="34" charset="0"/>
              </a:rPr>
              <a:t>All machines on the network receive the same signals</a:t>
            </a:r>
            <a:r>
              <a:rPr lang="en-US" sz="1400" dirty="0">
                <a:latin typeface="Candara" panose="020E0502030303020204" pitchFamily="34" charset="0"/>
              </a:rPr>
              <a:t>, and software installed on the client’s enables each client to listen for messages addressed specifically to it. </a:t>
            </a:r>
          </a:p>
          <a:p>
            <a:pPr marL="285750" indent="-285750">
              <a:buFont typeface="Arial" panose="020B0604020202020204" pitchFamily="34" charset="0"/>
              <a:buChar char="•"/>
            </a:pPr>
            <a:endParaRPr lang="en-US" sz="1400" b="1" dirty="0">
              <a:latin typeface="Candara" panose="020E0502030303020204" pitchFamily="34" charset="0"/>
            </a:endParaRPr>
          </a:p>
          <a:p>
            <a:pPr marL="285750" indent="-285750">
              <a:buFont typeface="Arial" panose="020B0604020202020204" pitchFamily="34" charset="0"/>
              <a:buChar char="•"/>
            </a:pPr>
            <a:r>
              <a:rPr lang="en-US" sz="1400" b="1" dirty="0">
                <a:latin typeface="Candara" panose="020E0502030303020204" pitchFamily="34" charset="0"/>
              </a:rPr>
              <a:t>Ring topology</a:t>
            </a:r>
          </a:p>
          <a:p>
            <a:pPr marL="285750" indent="-285750">
              <a:buFont typeface="Arial" panose="020B0604020202020204" pitchFamily="34" charset="0"/>
              <a:buChar char="•"/>
            </a:pPr>
            <a:r>
              <a:rPr lang="en-US" sz="1400" b="1" dirty="0">
                <a:latin typeface="Candara" panose="020E0502030303020204" pitchFamily="34" charset="0"/>
              </a:rPr>
              <a:t>Connects network components in a closed loop. </a:t>
            </a:r>
          </a:p>
          <a:p>
            <a:pPr marL="285750" indent="-285750">
              <a:buFont typeface="Arial" panose="020B0604020202020204" pitchFamily="34" charset="0"/>
              <a:buChar char="•"/>
            </a:pPr>
            <a:r>
              <a:rPr lang="en-US" sz="1400" b="1" dirty="0">
                <a:latin typeface="Candara" panose="020E0502030303020204" pitchFamily="34" charset="0"/>
              </a:rPr>
              <a:t>Messages pass </a:t>
            </a:r>
            <a:r>
              <a:rPr lang="en-US" sz="1400" dirty="0">
                <a:latin typeface="Candara" panose="020E0502030303020204" pitchFamily="34" charset="0"/>
              </a:rPr>
              <a:t>from computer to computer in </a:t>
            </a:r>
            <a:r>
              <a:rPr lang="en-US" sz="1400" b="1" dirty="0">
                <a:latin typeface="Candara" panose="020E0502030303020204" pitchFamily="34" charset="0"/>
              </a:rPr>
              <a:t>only one direction around the loop</a:t>
            </a:r>
            <a:r>
              <a:rPr lang="en-US" sz="1400" dirty="0">
                <a:latin typeface="Candara" panose="020E0502030303020204" pitchFamily="34" charset="0"/>
              </a:rPr>
              <a:t>, and only one station at a time may transmit. The ring topology is primarily found in older LANs using Token Ring networking software. </a:t>
            </a:r>
          </a:p>
        </p:txBody>
      </p:sp>
    </p:spTree>
    <p:extLst>
      <p:ext uri="{BB962C8B-B14F-4D97-AF65-F5344CB8AC3E}">
        <p14:creationId xmlns:p14="http://schemas.microsoft.com/office/powerpoint/2010/main" val="2185345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876800"/>
          </a:xfrm>
        </p:spPr>
        <p:txBody>
          <a:bodyPr/>
          <a:lstStyle/>
          <a:p>
            <a:pPr marL="617220" lvl="1" indent="-342900">
              <a:buFont typeface="+mj-lt"/>
              <a:buAutoNum type="arabicPeriod"/>
            </a:pPr>
            <a:r>
              <a:rPr lang="en-US" sz="1800" b="1" dirty="0">
                <a:ea typeface="ＭＳ Ｐゴシック" panose="020B0600070205080204" pitchFamily="34" charset="-128"/>
              </a:rPr>
              <a:t>Twisted wire</a:t>
            </a:r>
          </a:p>
          <a:p>
            <a:pPr marL="1017270" lvl="2" indent="-342900"/>
            <a:r>
              <a:rPr lang="en-US" sz="1600" b="1" dirty="0">
                <a:ea typeface="ＭＳ Ｐゴシック" panose="020B0600070205080204" pitchFamily="34" charset="-128"/>
              </a:rPr>
              <a:t>Strands of copper wire twisted in pairs</a:t>
            </a:r>
            <a:r>
              <a:rPr lang="en-US" sz="1600" dirty="0">
                <a:ea typeface="ＭＳ Ｐゴシック" panose="020B0600070205080204" pitchFamily="34" charset="-128"/>
              </a:rPr>
              <a:t>, </a:t>
            </a:r>
          </a:p>
          <a:p>
            <a:pPr marL="1017270" lvl="2" indent="-342900"/>
            <a:r>
              <a:rPr lang="en-US" sz="1600" dirty="0">
                <a:ea typeface="ＭＳ Ｐゴシック" panose="020B0600070205080204" pitchFamily="34" charset="-128"/>
              </a:rPr>
              <a:t>e.g., CAT5 (up to 1 </a:t>
            </a:r>
            <a:r>
              <a:rPr lang="en-US" sz="1600" dirty="0" err="1">
                <a:ea typeface="ＭＳ Ｐゴシック" panose="020B0600070205080204" pitchFamily="34" charset="-128"/>
              </a:rPr>
              <a:t>Gbps</a:t>
            </a:r>
            <a:r>
              <a:rPr lang="en-US" sz="1600" dirty="0">
                <a:ea typeface="ＭＳ Ｐゴシック" panose="020B0600070205080204" pitchFamily="34" charset="-128"/>
              </a:rPr>
              <a:t>), used in today’s LANs</a:t>
            </a:r>
          </a:p>
          <a:p>
            <a:pPr marL="1017270" lvl="2" indent="-342900"/>
            <a:r>
              <a:rPr lang="en-US" sz="1600" dirty="0">
                <a:ea typeface="ＭＳ Ｐゴシック" panose="020B0600070205080204" pitchFamily="34" charset="-128"/>
              </a:rPr>
              <a:t>Limited to </a:t>
            </a:r>
            <a:r>
              <a:rPr lang="en-US" sz="1600" b="1" dirty="0">
                <a:ea typeface="ＭＳ Ｐゴシック" panose="020B0600070205080204" pitchFamily="34" charset="-128"/>
              </a:rPr>
              <a:t>maximum 100 meters </a:t>
            </a:r>
            <a:r>
              <a:rPr lang="en-US" sz="1600" dirty="0">
                <a:ea typeface="ＭＳ Ｐゴシック" panose="020B0600070205080204" pitchFamily="34" charset="-128"/>
              </a:rPr>
              <a:t>(328 feet) </a:t>
            </a:r>
          </a:p>
          <a:p>
            <a:pPr marL="617220" lvl="1" indent="-342900">
              <a:buFont typeface="+mj-lt"/>
              <a:buAutoNum type="arabicPeriod"/>
            </a:pPr>
            <a:r>
              <a:rPr lang="en-US" sz="1800" b="1" dirty="0">
                <a:ea typeface="ＭＳ Ｐゴシック" panose="020B0600070205080204" pitchFamily="34" charset="-128"/>
              </a:rPr>
              <a:t>Coaxial cable</a:t>
            </a:r>
          </a:p>
          <a:p>
            <a:pPr marL="1017270" lvl="2" indent="-342900"/>
            <a:r>
              <a:rPr lang="en-US" sz="1600" b="1" dirty="0">
                <a:ea typeface="ＭＳ Ｐゴシック" panose="020B0600070205080204" pitchFamily="34" charset="-128"/>
              </a:rPr>
              <a:t>Similar to </a:t>
            </a:r>
            <a:r>
              <a:rPr lang="en-US" sz="1600" dirty="0">
                <a:ea typeface="ＭＳ Ｐゴシック" panose="020B0600070205080204" pitchFamily="34" charset="-128"/>
              </a:rPr>
              <a:t>that used for </a:t>
            </a:r>
            <a:r>
              <a:rPr lang="en-US" sz="1600" b="1" dirty="0">
                <a:ea typeface="ＭＳ Ｐゴシック" panose="020B0600070205080204" pitchFamily="34" charset="-128"/>
              </a:rPr>
              <a:t>cable television</a:t>
            </a:r>
          </a:p>
          <a:p>
            <a:pPr marL="1017270" lvl="2" indent="-342900"/>
            <a:r>
              <a:rPr lang="en-US" sz="1600" dirty="0">
                <a:ea typeface="ＭＳ Ｐゴシック" panose="020B0600070205080204" pitchFamily="34" charset="-128"/>
              </a:rPr>
              <a:t>Thick insulted copper wire than can transmit a larger volume of data than twisted wire. </a:t>
            </a:r>
          </a:p>
          <a:p>
            <a:pPr marL="1017270" lvl="2" indent="-342900"/>
            <a:r>
              <a:rPr lang="en-US" sz="1600" b="1" dirty="0">
                <a:ea typeface="ＭＳ Ｐゴシック" panose="020B0600070205080204" pitchFamily="34" charset="-128"/>
              </a:rPr>
              <a:t>More than 100 meters. </a:t>
            </a:r>
          </a:p>
          <a:p>
            <a:pPr marL="617220" lvl="1" indent="-342900">
              <a:buFont typeface="+mj-lt"/>
              <a:buAutoNum type="arabicPeriod"/>
            </a:pPr>
            <a:r>
              <a:rPr lang="en-US" sz="1800" b="1" dirty="0">
                <a:ea typeface="ＭＳ Ｐゴシック" panose="020B0600070205080204" pitchFamily="34" charset="-128"/>
              </a:rPr>
              <a:t>Fiber optics and optical networks</a:t>
            </a:r>
          </a:p>
          <a:p>
            <a:pPr marL="1017270" lvl="3" indent="-285750">
              <a:buFont typeface="Arial" panose="020B0604020202020204" pitchFamily="34" charset="0"/>
              <a:buChar char="•"/>
            </a:pPr>
            <a:r>
              <a:rPr lang="en-US" sz="1600" dirty="0">
                <a:ea typeface="ＭＳ Ｐゴシック" panose="020B0600070205080204" pitchFamily="34" charset="-128"/>
              </a:rPr>
              <a:t>Consists of bound strands of </a:t>
            </a:r>
            <a:r>
              <a:rPr lang="en-US" sz="1600" b="1" dirty="0">
                <a:ea typeface="ＭＳ Ｐゴシック" panose="020B0600070205080204" pitchFamily="34" charset="-128"/>
              </a:rPr>
              <a:t>clear glass fiber</a:t>
            </a:r>
            <a:r>
              <a:rPr lang="en-US" sz="1600" dirty="0">
                <a:ea typeface="ＭＳ Ｐゴシック" panose="020B0600070205080204" pitchFamily="34" charset="-128"/>
              </a:rPr>
              <a:t>, each the thickness of a human hair. </a:t>
            </a:r>
          </a:p>
          <a:p>
            <a:pPr marL="1017270" lvl="3" indent="-285750">
              <a:buFont typeface="Arial" panose="020B0604020202020204" pitchFamily="34" charset="0"/>
              <a:buChar char="•"/>
            </a:pPr>
            <a:r>
              <a:rPr lang="en-US" sz="1600" dirty="0">
                <a:ea typeface="ＭＳ Ｐゴシック" panose="020B0600070205080204" pitchFamily="34" charset="-128"/>
              </a:rPr>
              <a:t>Data are transformed into pulses of light sent by a laser device.</a:t>
            </a:r>
          </a:p>
          <a:p>
            <a:pPr marL="1017270" lvl="3" indent="-285750">
              <a:buFont typeface="Arial" panose="020B0604020202020204" pitchFamily="34" charset="0"/>
              <a:buChar char="•"/>
            </a:pPr>
            <a:r>
              <a:rPr lang="en-US" sz="1600" dirty="0">
                <a:ea typeface="ＭＳ Ｐゴシック" panose="020B0600070205080204" pitchFamily="34" charset="-128"/>
              </a:rPr>
              <a:t>Considerably faster, lighter, more durable.</a:t>
            </a:r>
          </a:p>
          <a:p>
            <a:pPr marL="617220" lvl="1" indent="-342900">
              <a:buFont typeface="+mj-lt"/>
              <a:buAutoNum type="arabicPeriod"/>
            </a:pPr>
            <a:r>
              <a:rPr lang="en-US" sz="1800" b="1" dirty="0">
                <a:ea typeface="ＭＳ Ｐゴシック" panose="020B0600070205080204" pitchFamily="34" charset="-128"/>
              </a:rPr>
              <a:t>Wireless transmission media and devices</a:t>
            </a:r>
          </a:p>
          <a:p>
            <a:pPr marL="1074420" lvl="3" indent="-342900">
              <a:buFont typeface="Arial" panose="020B0604020202020204" pitchFamily="34" charset="0"/>
              <a:buChar char="•"/>
            </a:pPr>
            <a:r>
              <a:rPr lang="en-US" sz="1600" dirty="0">
                <a:ea typeface="ＭＳ Ｐゴシック" panose="020B0600070205080204" pitchFamily="34" charset="-128"/>
              </a:rPr>
              <a:t>Microwave</a:t>
            </a:r>
          </a:p>
          <a:p>
            <a:pPr marL="1074420" lvl="3" indent="-342900">
              <a:buFont typeface="Arial" panose="020B0604020202020204" pitchFamily="34" charset="0"/>
              <a:buChar char="•"/>
            </a:pPr>
            <a:r>
              <a:rPr lang="en-US" sz="1600" dirty="0">
                <a:ea typeface="ＭＳ Ｐゴシック" panose="020B0600070205080204" pitchFamily="34" charset="-128"/>
              </a:rPr>
              <a:t>Satellites</a:t>
            </a:r>
          </a:p>
          <a:p>
            <a:pPr marL="1074420" lvl="3" indent="-342900">
              <a:buFont typeface="Arial" panose="020B0604020202020204" pitchFamily="34" charset="0"/>
              <a:buChar char="•"/>
            </a:pPr>
            <a:r>
              <a:rPr lang="en-US" sz="1600" dirty="0">
                <a:ea typeface="ＭＳ Ｐゴシック" panose="020B0600070205080204" pitchFamily="34" charset="-128"/>
              </a:rPr>
              <a:t>Cellular telephones</a:t>
            </a:r>
          </a:p>
        </p:txBody>
      </p:sp>
      <p:sp>
        <p:nvSpPr>
          <p:cNvPr id="3" name="Title 2"/>
          <p:cNvSpPr>
            <a:spLocks noGrp="1"/>
          </p:cNvSpPr>
          <p:nvPr>
            <p:ph type="title"/>
          </p:nvPr>
        </p:nvSpPr>
        <p:spPr/>
        <p:txBody>
          <a:bodyPr/>
          <a:lstStyle/>
          <a:p>
            <a:r>
              <a:rPr lang="en-US" dirty="0"/>
              <a:t>Physical Transmission Media</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18</a:t>
            </a:fld>
            <a:endParaRPr lang="en-US" dirty="0"/>
          </a:p>
        </p:txBody>
      </p:sp>
      <p:pic>
        <p:nvPicPr>
          <p:cNvPr id="1030" name="Picture 6" descr="http://www.cat5wiring.net/images/network-cat-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07025" y="1600200"/>
            <a:ext cx="1450975" cy="139051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files.cablewholesale.com/mailimages/coaxcabl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3725" y="1605116"/>
            <a:ext cx="2124075" cy="127444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ekitistate.gov.ng/wp-content/uploads/2013/09/fiber-optic-cabl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2893" y="4572000"/>
            <a:ext cx="2118707" cy="15636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6079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717026"/>
          </a:xfrm>
        </p:spPr>
        <p:txBody>
          <a:bodyPr/>
          <a:lstStyle/>
          <a:p>
            <a:pPr marL="457200" indent="-457200">
              <a:buFont typeface="+mj-lt"/>
              <a:buAutoNum type="arabicPeriod" startAt="5"/>
            </a:pPr>
            <a:r>
              <a:rPr lang="en-US" sz="1800" b="1" dirty="0"/>
              <a:t>Transmission Speed</a:t>
            </a:r>
          </a:p>
          <a:p>
            <a:pPr marL="857250" lvl="1" indent="-400050">
              <a:buFont typeface="+mj-lt"/>
              <a:buAutoNum type="romanLcPeriod"/>
            </a:pPr>
            <a:r>
              <a:rPr lang="en-US" sz="1800" b="1" dirty="0"/>
              <a:t>Hertz</a:t>
            </a:r>
          </a:p>
          <a:p>
            <a:pPr lvl="2">
              <a:buFont typeface="Arial" panose="020B0604020202020204" pitchFamily="34" charset="0"/>
              <a:buChar char="•"/>
            </a:pPr>
            <a:r>
              <a:rPr lang="en-US" sz="1600" b="1" dirty="0"/>
              <a:t>The total amount of digital information </a:t>
            </a:r>
            <a:r>
              <a:rPr lang="en-US" sz="1600" dirty="0"/>
              <a:t>that can be </a:t>
            </a:r>
            <a:r>
              <a:rPr lang="en-US" sz="1600" b="1" dirty="0"/>
              <a:t>transmitted through any telecommunications medium</a:t>
            </a:r>
            <a:r>
              <a:rPr lang="en-US" sz="1600" dirty="0"/>
              <a:t> is measured in </a:t>
            </a:r>
            <a:r>
              <a:rPr lang="en-US" sz="1600" b="1" dirty="0"/>
              <a:t>bits per second (bps).</a:t>
            </a:r>
          </a:p>
          <a:p>
            <a:pPr lvl="2">
              <a:buFont typeface="Arial" panose="020B0604020202020204" pitchFamily="34" charset="0"/>
              <a:buChar char="•"/>
            </a:pPr>
            <a:r>
              <a:rPr lang="en-US" sz="1600" dirty="0"/>
              <a:t>One signal change, or cycle, is required to transmit one or several bits, therefore, the </a:t>
            </a:r>
            <a:r>
              <a:rPr lang="en-US" sz="1600" b="1" dirty="0"/>
              <a:t>transmission capacity </a:t>
            </a:r>
            <a:r>
              <a:rPr lang="en-US" sz="1600" dirty="0"/>
              <a:t>of each type of telecommunications medium </a:t>
            </a:r>
            <a:r>
              <a:rPr lang="en-US" sz="1600" b="1" dirty="0"/>
              <a:t>is a function of its frequency. </a:t>
            </a:r>
          </a:p>
          <a:p>
            <a:pPr lvl="2">
              <a:buFont typeface="Arial" panose="020B0604020202020204" pitchFamily="34" charset="0"/>
              <a:buChar char="•"/>
            </a:pPr>
            <a:r>
              <a:rPr lang="en-US" sz="1600" dirty="0"/>
              <a:t>The number of </a:t>
            </a:r>
            <a:r>
              <a:rPr lang="en-US" sz="1600" b="1" dirty="0"/>
              <a:t>cycles per second </a:t>
            </a:r>
            <a:r>
              <a:rPr lang="en-US" sz="1600" dirty="0"/>
              <a:t>that can be sent through that medium is measured in </a:t>
            </a:r>
            <a:r>
              <a:rPr lang="en-US" sz="1600" b="1" dirty="0"/>
              <a:t>hertz-</a:t>
            </a:r>
            <a:r>
              <a:rPr lang="en-US" sz="1600" dirty="0"/>
              <a:t>one hertz is equal to one cycle of the medium.</a:t>
            </a:r>
          </a:p>
          <a:p>
            <a:pPr marL="857250" lvl="1" indent="-400050">
              <a:buFont typeface="+mj-lt"/>
              <a:buAutoNum type="romanLcPeriod"/>
            </a:pPr>
            <a:r>
              <a:rPr lang="en-US" sz="1800" b="1" dirty="0"/>
              <a:t>Bandwidth</a:t>
            </a:r>
          </a:p>
          <a:p>
            <a:pPr lvl="2">
              <a:buFont typeface="Arial" panose="020B0604020202020204" pitchFamily="34" charset="0"/>
              <a:buChar char="•"/>
            </a:pPr>
            <a:r>
              <a:rPr lang="en-US" sz="1600" b="1" dirty="0"/>
              <a:t>Measured how much data can be transferred over a communication medium within a fixed period of time.</a:t>
            </a:r>
            <a:endParaRPr lang="en-US" sz="1600" dirty="0"/>
          </a:p>
          <a:p>
            <a:pPr lvl="2">
              <a:buFont typeface="Arial" panose="020B0604020202020204" pitchFamily="34" charset="0"/>
              <a:buChar char="•"/>
            </a:pPr>
            <a:r>
              <a:rPr lang="en-US" sz="1600" dirty="0"/>
              <a:t>The </a:t>
            </a:r>
            <a:r>
              <a:rPr lang="en-US" sz="1600" b="1" dirty="0"/>
              <a:t>range of frequencies </a:t>
            </a:r>
            <a:r>
              <a:rPr lang="en-US" sz="1600" dirty="0"/>
              <a:t>that can be accommodated on a particular telecommunications channel is called its </a:t>
            </a:r>
            <a:r>
              <a:rPr lang="en-US" sz="1600" b="1" dirty="0"/>
              <a:t>bandwidth. </a:t>
            </a:r>
          </a:p>
          <a:p>
            <a:pPr lvl="2">
              <a:buFont typeface="Arial" panose="020B0604020202020204" pitchFamily="34" charset="0"/>
              <a:buChar char="•"/>
            </a:pPr>
            <a:r>
              <a:rPr lang="en-US" sz="1600" dirty="0"/>
              <a:t>The bandwidth is the difference between </a:t>
            </a:r>
            <a:r>
              <a:rPr lang="en-US" sz="1600" b="1" dirty="0"/>
              <a:t>the highest and lowest frequencies </a:t>
            </a:r>
            <a:r>
              <a:rPr lang="en-US" sz="1600" dirty="0"/>
              <a:t>that can be accommodated on a single channel. </a:t>
            </a:r>
          </a:p>
          <a:p>
            <a:pPr lvl="2">
              <a:buFont typeface="Arial" panose="020B0604020202020204" pitchFamily="34" charset="0"/>
              <a:buChar char="•"/>
            </a:pPr>
            <a:r>
              <a:rPr lang="en-US" sz="1600" b="1" dirty="0"/>
              <a:t>The greater the range of frequencies, the greater the bandwidth and the greater the channel’s transmission capacity.</a:t>
            </a:r>
          </a:p>
        </p:txBody>
      </p:sp>
      <p:sp>
        <p:nvSpPr>
          <p:cNvPr id="3" name="Title 2"/>
          <p:cNvSpPr>
            <a:spLocks noGrp="1"/>
          </p:cNvSpPr>
          <p:nvPr>
            <p:ph type="title"/>
          </p:nvPr>
        </p:nvSpPr>
        <p:spPr/>
        <p:txBody>
          <a:bodyPr/>
          <a:lstStyle/>
          <a:p>
            <a:r>
              <a:rPr lang="en-US" dirty="0"/>
              <a:t>Physical Transmission Media (cont’d)</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19</a:t>
            </a:fld>
            <a:endParaRPr lang="en-US" dirty="0"/>
          </a:p>
        </p:txBody>
      </p:sp>
    </p:spTree>
    <p:extLst>
      <p:ext uri="{BB962C8B-B14F-4D97-AF65-F5344CB8AC3E}">
        <p14:creationId xmlns:p14="http://schemas.microsoft.com/office/powerpoint/2010/main" val="1827819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524000"/>
            <a:ext cx="8763000" cy="4724400"/>
          </a:xfrm>
        </p:spPr>
        <p:txBody>
          <a:bodyPr/>
          <a:lstStyle/>
          <a:p>
            <a:r>
              <a:rPr lang="en-US" sz="2000" dirty="0">
                <a:solidFill>
                  <a:srgbClr val="0D0D0D"/>
                </a:solidFill>
              </a:rPr>
              <a:t>What are the </a:t>
            </a:r>
            <a:r>
              <a:rPr lang="en-US" sz="2000" b="1" dirty="0">
                <a:solidFill>
                  <a:srgbClr val="0D0D0D"/>
                </a:solidFill>
              </a:rPr>
              <a:t>principal components of telecommunications networks </a:t>
            </a:r>
            <a:r>
              <a:rPr lang="en-US" sz="2000" dirty="0">
                <a:solidFill>
                  <a:srgbClr val="0D0D0D"/>
                </a:solidFill>
              </a:rPr>
              <a:t>and </a:t>
            </a:r>
            <a:r>
              <a:rPr lang="en-US" sz="2000" b="1" dirty="0">
                <a:solidFill>
                  <a:srgbClr val="0D0D0D"/>
                </a:solidFill>
              </a:rPr>
              <a:t>key networking technologies</a:t>
            </a:r>
            <a:r>
              <a:rPr lang="en-US" sz="2000" dirty="0">
                <a:solidFill>
                  <a:srgbClr val="0D0D0D"/>
                </a:solidFill>
              </a:rPr>
              <a:t>?</a:t>
            </a:r>
          </a:p>
          <a:p>
            <a:r>
              <a:rPr lang="en-US" sz="2000" dirty="0">
                <a:solidFill>
                  <a:srgbClr val="0D0D0D"/>
                </a:solidFill>
              </a:rPr>
              <a:t>What are the main </a:t>
            </a:r>
            <a:r>
              <a:rPr lang="en-US" sz="2000" b="1" dirty="0">
                <a:solidFill>
                  <a:srgbClr val="0D0D0D"/>
                </a:solidFill>
              </a:rPr>
              <a:t>telecommunications transmission media and types of networks</a:t>
            </a:r>
            <a:r>
              <a:rPr lang="en-US" sz="2000" dirty="0">
                <a:solidFill>
                  <a:srgbClr val="0D0D0D"/>
                </a:solidFill>
              </a:rPr>
              <a:t>?</a:t>
            </a:r>
          </a:p>
          <a:p>
            <a:r>
              <a:rPr lang="en-US" sz="2000" b="1" dirty="0">
                <a:solidFill>
                  <a:srgbClr val="0D0D0D"/>
                </a:solidFill>
              </a:rPr>
              <a:t>How does the Internet and Internet technology work </a:t>
            </a:r>
            <a:r>
              <a:rPr lang="en-US" sz="2000" dirty="0">
                <a:solidFill>
                  <a:srgbClr val="0D0D0D"/>
                </a:solidFill>
              </a:rPr>
              <a:t>and how do they support communication and e-business?</a:t>
            </a:r>
          </a:p>
          <a:p>
            <a:r>
              <a:rPr lang="en-US" sz="2000" dirty="0">
                <a:solidFill>
                  <a:srgbClr val="0D0D0D"/>
                </a:solidFill>
              </a:rPr>
              <a:t>What are the </a:t>
            </a:r>
            <a:r>
              <a:rPr lang="en-US" sz="2000" b="1" dirty="0">
                <a:solidFill>
                  <a:srgbClr val="0D0D0D"/>
                </a:solidFill>
              </a:rPr>
              <a:t>principal technologies and  standards for wireless networkin</a:t>
            </a:r>
            <a:r>
              <a:rPr lang="en-US" sz="2000" dirty="0">
                <a:solidFill>
                  <a:srgbClr val="0D0D0D"/>
                </a:solidFill>
              </a:rPr>
              <a:t>g, communication, and Internet access? </a:t>
            </a:r>
          </a:p>
          <a:p>
            <a:r>
              <a:rPr lang="en-US" sz="2000" dirty="0">
                <a:solidFill>
                  <a:srgbClr val="0D0D0D"/>
                </a:solidFill>
              </a:rPr>
              <a:t>Why are </a:t>
            </a:r>
            <a:r>
              <a:rPr lang="en-US" sz="2000" b="1" dirty="0">
                <a:solidFill>
                  <a:srgbClr val="0D0D0D"/>
                </a:solidFill>
              </a:rPr>
              <a:t>radio frequency identification (RFID) and wireless sensor networks</a:t>
            </a:r>
            <a:r>
              <a:rPr lang="en-US" sz="2000" dirty="0">
                <a:solidFill>
                  <a:srgbClr val="0D0D0D"/>
                </a:solidFill>
              </a:rPr>
              <a:t> valuable for business?</a:t>
            </a:r>
          </a:p>
          <a:p>
            <a:endParaRPr lang="en-US" sz="2000" dirty="0">
              <a:solidFill>
                <a:srgbClr val="0D0D0D"/>
              </a:solidFill>
            </a:endParaRPr>
          </a:p>
        </p:txBody>
      </p:sp>
      <p:sp>
        <p:nvSpPr>
          <p:cNvPr id="3" name="Title 2"/>
          <p:cNvSpPr>
            <a:spLocks noGrp="1"/>
          </p:cNvSpPr>
          <p:nvPr>
            <p:ph type="title"/>
          </p:nvPr>
        </p:nvSpPr>
        <p:spPr/>
        <p:txBody>
          <a:bodyPr/>
          <a:lstStyle/>
          <a:p>
            <a:r>
              <a:rPr lang="en-US" dirty="0"/>
              <a:t>Learning Objectives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t>Internet</a:t>
            </a:r>
          </a:p>
          <a:p>
            <a:pPr lvl="1"/>
            <a:r>
              <a:rPr lang="en-US" sz="1800" dirty="0"/>
              <a:t>A </a:t>
            </a:r>
            <a:r>
              <a:rPr lang="en-US" sz="1800" b="1" dirty="0"/>
              <a:t>interconnected network</a:t>
            </a:r>
            <a:r>
              <a:rPr lang="en-US" sz="1800" dirty="0"/>
              <a:t> of thousands of networks and millions of computers liking businesses, educational institutions, government agencies, and individuals. </a:t>
            </a:r>
          </a:p>
          <a:p>
            <a:pPr lvl="1"/>
            <a:r>
              <a:rPr lang="en-US" sz="1800" dirty="0"/>
              <a:t>Provides services to approximately 2.56 billion people around the world.</a:t>
            </a:r>
          </a:p>
          <a:p>
            <a:pPr marL="457200" lvl="1" indent="0">
              <a:buNone/>
            </a:pPr>
            <a:endParaRPr lang="en-US" sz="1800" dirty="0"/>
          </a:p>
          <a:p>
            <a:endParaRPr lang="en-US" sz="2400" dirty="0"/>
          </a:p>
          <a:p>
            <a:r>
              <a:rPr lang="en-US" sz="2000" b="1" dirty="0"/>
              <a:t>World Wide Web (Web) </a:t>
            </a:r>
          </a:p>
          <a:p>
            <a:pPr lvl="1"/>
            <a:r>
              <a:rPr lang="en-US" sz="1800" dirty="0"/>
              <a:t>One of the Internet’s most popular </a:t>
            </a:r>
            <a:r>
              <a:rPr lang="en-US" sz="1800" b="1" dirty="0"/>
              <a:t>services</a:t>
            </a:r>
            <a:r>
              <a:rPr lang="en-US" sz="1800" dirty="0"/>
              <a:t>, providing access to over 6 billion Web pages.</a:t>
            </a:r>
          </a:p>
          <a:p>
            <a:pPr lvl="1"/>
            <a:r>
              <a:rPr lang="en-US" sz="1800" b="1" i="1" dirty="0"/>
              <a:t>Webpages</a:t>
            </a:r>
            <a:r>
              <a:rPr lang="en-US" sz="1800" dirty="0"/>
              <a:t>, documents created in a programming language called HTML that can contain text, graphics, audio, video &amp; other objects &amp; “hyperlinks”.</a:t>
            </a:r>
          </a:p>
          <a:p>
            <a:pPr lvl="1"/>
            <a:r>
              <a:rPr lang="en-US" sz="1800" b="1" i="1" dirty="0"/>
              <a:t>Hyperlinks</a:t>
            </a:r>
            <a:r>
              <a:rPr lang="en-US" sz="1800" dirty="0"/>
              <a:t>, permit users to jump easily from one page to another. </a:t>
            </a:r>
          </a:p>
          <a:p>
            <a:pPr lvl="1"/>
            <a:r>
              <a:rPr lang="en-US" sz="1800" dirty="0"/>
              <a:t>Webpages are navigated using browser software. </a:t>
            </a:r>
          </a:p>
          <a:p>
            <a:endParaRPr lang="en-US" dirty="0"/>
          </a:p>
        </p:txBody>
      </p:sp>
      <p:sp>
        <p:nvSpPr>
          <p:cNvPr id="3" name="Title 2"/>
          <p:cNvSpPr>
            <a:spLocks noGrp="1"/>
          </p:cNvSpPr>
          <p:nvPr>
            <p:ph type="title"/>
          </p:nvPr>
        </p:nvSpPr>
        <p:spPr/>
        <p:txBody>
          <a:bodyPr/>
          <a:lstStyle/>
          <a:p>
            <a:r>
              <a:rPr lang="en-US" dirty="0"/>
              <a:t>What is </a:t>
            </a:r>
            <a:r>
              <a:rPr lang="en-US"/>
              <a:t>the Internet?</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20</a:t>
            </a:fld>
            <a:endParaRPr lang="en-US" dirty="0"/>
          </a:p>
        </p:txBody>
      </p:sp>
    </p:spTree>
    <p:extLst>
      <p:ext uri="{BB962C8B-B14F-4D97-AF65-F5344CB8AC3E}">
        <p14:creationId xmlns:p14="http://schemas.microsoft.com/office/powerpoint/2010/main" val="22136531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Evolution of the Internet</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21</a:t>
            </a:fld>
            <a:endParaRPr lang="en-US" dirty="0"/>
          </a:p>
        </p:txBody>
      </p:sp>
      <p:pic>
        <p:nvPicPr>
          <p:cNvPr id="5" name="Content Placeholder 4" descr="03_01"/>
          <p:cNvPicPr>
            <a:picLocks noGrp="1" noChangeAspect="1" noChangeArrowheads="1"/>
          </p:cNvPicPr>
          <p:nvPr>
            <p:ph sz="quarter" idx="12"/>
          </p:nvPr>
        </p:nvPicPr>
        <p:blipFill>
          <a:blip r:embed="rId2">
            <a:extLst>
              <a:ext uri="{28A0092B-C50C-407E-A947-70E740481C1C}">
                <a14:useLocalDpi xmlns:a14="http://schemas.microsoft.com/office/drawing/2010/main" val="0"/>
              </a:ext>
            </a:extLst>
          </a:blip>
          <a:srcRect/>
          <a:stretch>
            <a:fillRect/>
          </a:stretch>
        </p:blipFill>
        <p:spPr bwMode="auto">
          <a:xfrm>
            <a:off x="228600" y="1524000"/>
            <a:ext cx="8382000" cy="255013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nvGraphicFramePr>
        <p:xfrm>
          <a:off x="228600" y="4150333"/>
          <a:ext cx="8382000" cy="1945667"/>
        </p:xfrm>
        <a:graphic>
          <a:graphicData uri="http://schemas.openxmlformats.org/drawingml/2006/table">
            <a:tbl>
              <a:tblPr firstRow="1" bandRow="1">
                <a:tableStyleId>{5C22544A-7EE6-4342-B048-85BDC9FD1C3A}</a:tableStyleId>
              </a:tblPr>
              <a:tblGrid>
                <a:gridCol w="2794000">
                  <a:extLst>
                    <a:ext uri="{9D8B030D-6E8A-4147-A177-3AD203B41FA5}">
                      <a16:colId xmlns:a16="http://schemas.microsoft.com/office/drawing/2014/main" val="20000"/>
                    </a:ext>
                  </a:extLst>
                </a:gridCol>
                <a:gridCol w="2794000">
                  <a:extLst>
                    <a:ext uri="{9D8B030D-6E8A-4147-A177-3AD203B41FA5}">
                      <a16:colId xmlns:a16="http://schemas.microsoft.com/office/drawing/2014/main" val="20001"/>
                    </a:ext>
                  </a:extLst>
                </a:gridCol>
                <a:gridCol w="2794000">
                  <a:extLst>
                    <a:ext uri="{9D8B030D-6E8A-4147-A177-3AD203B41FA5}">
                      <a16:colId xmlns:a16="http://schemas.microsoft.com/office/drawing/2014/main" val="20002"/>
                    </a:ext>
                  </a:extLst>
                </a:gridCol>
              </a:tblGrid>
              <a:tr h="1945667">
                <a:tc>
                  <a:txBody>
                    <a:bodyPr/>
                    <a:lstStyle/>
                    <a:p>
                      <a:pPr marL="285750" indent="-285750">
                        <a:buFont typeface="Arial" panose="020B0604020202020204" pitchFamily="34" charset="0"/>
                        <a:buChar char="•"/>
                      </a:pPr>
                      <a:r>
                        <a:rPr lang="en-US" sz="1600" dirty="0">
                          <a:solidFill>
                            <a:schemeClr val="tx1"/>
                          </a:solidFill>
                          <a:latin typeface="Candara" panose="020E0502030303020204" pitchFamily="34" charset="0"/>
                        </a:rPr>
                        <a:t>Basic ideas and technology were developed. </a:t>
                      </a:r>
                    </a:p>
                  </a:txBody>
                  <a:tcPr/>
                </a:tc>
                <a:tc>
                  <a:txBody>
                    <a:bodyPr/>
                    <a:lstStyle/>
                    <a:p>
                      <a:pPr marL="285750" indent="-285750">
                        <a:buFont typeface="Arial" panose="020B0604020202020204" pitchFamily="34" charset="0"/>
                        <a:buChar char="•"/>
                      </a:pPr>
                      <a:r>
                        <a:rPr lang="en-US" sz="1600" dirty="0">
                          <a:solidFill>
                            <a:schemeClr val="tx1"/>
                          </a:solidFill>
                          <a:latin typeface="Candara" panose="020E0502030303020204" pitchFamily="34" charset="0"/>
                        </a:rPr>
                        <a:t>Ideas</a:t>
                      </a:r>
                      <a:r>
                        <a:rPr lang="en-US" sz="1600" baseline="0" dirty="0">
                          <a:solidFill>
                            <a:schemeClr val="tx1"/>
                          </a:solidFill>
                          <a:latin typeface="Candara" panose="020E0502030303020204" pitchFamily="34" charset="0"/>
                        </a:rPr>
                        <a:t> are brought to life. </a:t>
                      </a:r>
                      <a:endParaRPr lang="en-US" sz="1600" dirty="0">
                        <a:solidFill>
                          <a:schemeClr val="tx1"/>
                        </a:solidFill>
                        <a:latin typeface="Candara" panose="020E0502030303020204" pitchFamily="34" charset="0"/>
                      </a:endParaRPr>
                    </a:p>
                  </a:txBody>
                  <a:tcPr/>
                </a:tc>
                <a:tc>
                  <a:txBody>
                    <a:bodyPr/>
                    <a:lstStyle/>
                    <a:p>
                      <a:pPr marL="285750" indent="-285750">
                        <a:buFont typeface="Arial" panose="020B0604020202020204" pitchFamily="34" charset="0"/>
                        <a:buChar char="•"/>
                      </a:pPr>
                      <a:r>
                        <a:rPr lang="en-US" sz="1600" dirty="0">
                          <a:solidFill>
                            <a:schemeClr val="tx1"/>
                          </a:solidFill>
                          <a:latin typeface="Candara" panose="020E0502030303020204" pitchFamily="34" charset="0"/>
                        </a:rPr>
                        <a:t>Once</a:t>
                      </a:r>
                      <a:r>
                        <a:rPr lang="en-US" sz="1600" baseline="0" dirty="0">
                          <a:solidFill>
                            <a:schemeClr val="tx1"/>
                          </a:solidFill>
                          <a:latin typeface="Candara" panose="020E0502030303020204" pitchFamily="34" charset="0"/>
                        </a:rPr>
                        <a:t> the ideas and technologies had been proven, private companies brought the Internet to millions of people worldwide. </a:t>
                      </a:r>
                      <a:endParaRPr lang="en-US" sz="1600" dirty="0">
                        <a:solidFill>
                          <a:schemeClr val="tx1"/>
                        </a:solidFill>
                        <a:latin typeface="Candara" panose="020E0502030303020204" pitchFamily="34" charset="0"/>
                      </a:endParaRP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3796525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lnSpc>
                <a:spcPct val="90000"/>
              </a:lnSpc>
            </a:pPr>
            <a:r>
              <a:rPr lang="en-US" sz="1800" b="1" dirty="0"/>
              <a:t>Domain name</a:t>
            </a:r>
            <a:r>
              <a:rPr lang="en-US" sz="1800" dirty="0"/>
              <a:t>: IP address </a:t>
            </a:r>
            <a:r>
              <a:rPr lang="en-US" sz="1800" b="1" dirty="0"/>
              <a:t>expressed in a natural language </a:t>
            </a:r>
            <a:r>
              <a:rPr lang="en-US" sz="1800" dirty="0"/>
              <a:t>convention called a domain name. </a:t>
            </a:r>
          </a:p>
          <a:p>
            <a:pPr>
              <a:lnSpc>
                <a:spcPct val="90000"/>
              </a:lnSpc>
            </a:pPr>
            <a:r>
              <a:rPr lang="en-US" sz="1800" b="1" dirty="0"/>
              <a:t>Domain name system (DNS)</a:t>
            </a:r>
            <a:r>
              <a:rPr lang="en-US" sz="1800" dirty="0"/>
              <a:t>: allows </a:t>
            </a:r>
            <a:r>
              <a:rPr lang="en-US" sz="1800" b="1" dirty="0"/>
              <a:t>numeric IP addresses to be expressed in natural language</a:t>
            </a:r>
          </a:p>
          <a:p>
            <a:pPr lvl="1">
              <a:lnSpc>
                <a:spcPct val="90000"/>
              </a:lnSpc>
              <a:buFont typeface="Wingdings" panose="05000000000000000000" pitchFamily="2" charset="2"/>
              <a:buChar char="§"/>
            </a:pPr>
            <a:r>
              <a:rPr lang="en-US" sz="1600" dirty="0"/>
              <a:t>Example: cnet.com = </a:t>
            </a:r>
            <a:r>
              <a:rPr lang="en-US" sz="1600" b="1" dirty="0"/>
              <a:t>216.239.113.101</a:t>
            </a:r>
          </a:p>
          <a:p>
            <a:pPr>
              <a:lnSpc>
                <a:spcPct val="90000"/>
              </a:lnSpc>
            </a:pPr>
            <a:r>
              <a:rPr lang="en-US" sz="1800" b="1" dirty="0"/>
              <a:t>Uniform resource locator (URL)</a:t>
            </a:r>
            <a:r>
              <a:rPr lang="en-US" sz="1800" dirty="0"/>
              <a:t>: </a:t>
            </a:r>
            <a:r>
              <a:rPr lang="en-US" sz="1800" b="1" dirty="0"/>
              <a:t>addresses used by Web browsers to identify location of content on the Web. </a:t>
            </a:r>
          </a:p>
          <a:p>
            <a:endParaRPr lang="en-US" dirty="0"/>
          </a:p>
        </p:txBody>
      </p:sp>
      <p:sp>
        <p:nvSpPr>
          <p:cNvPr id="3" name="Title 2"/>
          <p:cNvSpPr>
            <a:spLocks noGrp="1"/>
          </p:cNvSpPr>
          <p:nvPr>
            <p:ph type="title"/>
          </p:nvPr>
        </p:nvSpPr>
        <p:spPr>
          <a:xfrm>
            <a:off x="228600" y="228600"/>
            <a:ext cx="7924800" cy="838200"/>
          </a:xfrm>
        </p:spPr>
        <p:txBody>
          <a:bodyPr/>
          <a:lstStyle/>
          <a:p>
            <a:r>
              <a:rPr lang="en-US" sz="2800" dirty="0"/>
              <a:t>Internet Address Architecture: Domain Names, DNS, URLs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22</a:t>
            </a:fld>
            <a:endParaRPr lang="en-US" dirty="0"/>
          </a:p>
        </p:txBody>
      </p:sp>
      <p:sp>
        <p:nvSpPr>
          <p:cNvPr id="8" name="Rectangle 7"/>
          <p:cNvSpPr/>
          <p:nvPr/>
        </p:nvSpPr>
        <p:spPr>
          <a:xfrm>
            <a:off x="228600" y="3581400"/>
            <a:ext cx="3505200" cy="28193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5760" indent="-182880">
              <a:spcBef>
                <a:spcPts val="0"/>
              </a:spcBef>
              <a:buFont typeface="Arial" panose="020B0604020202020204" pitchFamily="34" charset="0"/>
              <a:buChar char="•"/>
            </a:pPr>
            <a:r>
              <a:rPr lang="en-US" sz="1400" b="1" dirty="0">
                <a:solidFill>
                  <a:schemeClr val="tx1"/>
                </a:solidFill>
                <a:latin typeface="Candara" panose="020E0502030303020204" pitchFamily="34" charset="0"/>
              </a:rPr>
              <a:t>DNS is a hierarchical namespace</a:t>
            </a:r>
            <a:r>
              <a:rPr lang="en-US" sz="1400" dirty="0">
                <a:solidFill>
                  <a:schemeClr val="tx1"/>
                </a:solidFill>
                <a:latin typeface="Candara" panose="020E0502030303020204" pitchFamily="34" charset="0"/>
              </a:rPr>
              <a:t>. Root server at the top. </a:t>
            </a:r>
          </a:p>
          <a:p>
            <a:pPr marL="365760" indent="-182880">
              <a:spcBef>
                <a:spcPts val="0"/>
              </a:spcBef>
              <a:buFont typeface="Arial" panose="020B0604020202020204" pitchFamily="34" charset="0"/>
              <a:buChar char="•"/>
            </a:pPr>
            <a:endParaRPr lang="en-US" sz="1400" dirty="0">
              <a:solidFill>
                <a:schemeClr val="tx1"/>
              </a:solidFill>
              <a:latin typeface="Candara" panose="020E0502030303020204" pitchFamily="34" charset="0"/>
            </a:endParaRPr>
          </a:p>
          <a:p>
            <a:pPr marL="365760" indent="-182880">
              <a:spcBef>
                <a:spcPts val="0"/>
              </a:spcBef>
              <a:buFont typeface="Arial" panose="020B0604020202020204" pitchFamily="34" charset="0"/>
              <a:buChar char="•"/>
            </a:pPr>
            <a:r>
              <a:rPr lang="en-US" sz="1400" b="1" dirty="0">
                <a:solidFill>
                  <a:schemeClr val="tx1"/>
                </a:solidFill>
                <a:latin typeface="Candara" panose="020E0502030303020204" pitchFamily="34" charset="0"/>
              </a:rPr>
              <a:t>Top-level domains</a:t>
            </a:r>
            <a:r>
              <a:rPr lang="en-US" sz="1400" dirty="0">
                <a:solidFill>
                  <a:schemeClr val="tx1"/>
                </a:solidFill>
                <a:latin typeface="Candara" panose="020E0502030303020204" pitchFamily="34" charset="0"/>
              </a:rPr>
              <a:t> </a:t>
            </a:r>
            <a:r>
              <a:rPr lang="en-US" sz="1400" dirty="0">
                <a:solidFill>
                  <a:schemeClr val="tx1"/>
                </a:solidFill>
                <a:latin typeface="Candara" panose="020E0502030303020204" pitchFamily="34" charset="0"/>
                <a:sym typeface="Wingdings" panose="05000000000000000000" pitchFamily="2" charset="2"/>
              </a:rPr>
              <a:t> organization type or geographic location. </a:t>
            </a:r>
          </a:p>
          <a:p>
            <a:pPr marL="365760" indent="-182880">
              <a:spcBef>
                <a:spcPts val="0"/>
              </a:spcBef>
              <a:buFont typeface="Arial" panose="020B0604020202020204" pitchFamily="34" charset="0"/>
              <a:buChar char="•"/>
            </a:pPr>
            <a:endParaRPr lang="en-US" sz="1400" dirty="0">
              <a:solidFill>
                <a:schemeClr val="tx1"/>
              </a:solidFill>
              <a:latin typeface="Candara" panose="020E0502030303020204" pitchFamily="34" charset="0"/>
              <a:sym typeface="Wingdings" panose="05000000000000000000" pitchFamily="2" charset="2"/>
            </a:endParaRPr>
          </a:p>
          <a:p>
            <a:pPr marL="365760" indent="-182880">
              <a:spcBef>
                <a:spcPts val="0"/>
              </a:spcBef>
              <a:buFont typeface="Arial" panose="020B0604020202020204" pitchFamily="34" charset="0"/>
              <a:buChar char="•"/>
            </a:pPr>
            <a:r>
              <a:rPr lang="en-US" sz="1400" b="1" dirty="0">
                <a:solidFill>
                  <a:schemeClr val="tx1"/>
                </a:solidFill>
                <a:latin typeface="Candara" panose="020E0502030303020204" pitchFamily="34" charset="0"/>
                <a:sym typeface="Wingdings" panose="05000000000000000000" pitchFamily="2" charset="2"/>
              </a:rPr>
              <a:t>Second-level Servers</a:t>
            </a:r>
            <a:r>
              <a:rPr lang="en-US" sz="1400" dirty="0">
                <a:solidFill>
                  <a:schemeClr val="tx1"/>
                </a:solidFill>
                <a:latin typeface="Candara" panose="020E0502030303020204" pitchFamily="34" charset="0"/>
                <a:sym typeface="Wingdings" panose="05000000000000000000" pitchFamily="2" charset="2"/>
              </a:rPr>
              <a:t> organizations &amp; individuals. (e.g., nyu.edu)</a:t>
            </a:r>
          </a:p>
          <a:p>
            <a:pPr marL="365760" indent="-182880">
              <a:spcBef>
                <a:spcPts val="0"/>
              </a:spcBef>
              <a:buFont typeface="Arial" panose="020B0604020202020204" pitchFamily="34" charset="0"/>
              <a:buChar char="•"/>
            </a:pPr>
            <a:endParaRPr lang="en-US" sz="1400" dirty="0">
              <a:solidFill>
                <a:schemeClr val="tx1"/>
              </a:solidFill>
              <a:latin typeface="Candara" panose="020E0502030303020204" pitchFamily="34" charset="0"/>
              <a:sym typeface="Wingdings" panose="05000000000000000000" pitchFamily="2" charset="2"/>
            </a:endParaRPr>
          </a:p>
          <a:p>
            <a:pPr marL="365760" indent="-182880">
              <a:spcBef>
                <a:spcPts val="0"/>
              </a:spcBef>
              <a:buFont typeface="Arial" panose="020B0604020202020204" pitchFamily="34" charset="0"/>
              <a:buChar char="•"/>
            </a:pPr>
            <a:r>
              <a:rPr lang="en-US" sz="1400" b="1" dirty="0">
                <a:solidFill>
                  <a:schemeClr val="tx1"/>
                </a:solidFill>
                <a:latin typeface="Candara" panose="020E0502030303020204" pitchFamily="34" charset="0"/>
                <a:sym typeface="Wingdings" panose="05000000000000000000" pitchFamily="2" charset="2"/>
              </a:rPr>
              <a:t>Third-level servers </a:t>
            </a:r>
            <a:r>
              <a:rPr lang="en-US" sz="1400" dirty="0">
                <a:solidFill>
                  <a:schemeClr val="tx1"/>
                </a:solidFill>
                <a:latin typeface="Candara" panose="020E0502030303020204" pitchFamily="34" charset="0"/>
                <a:sym typeface="Wingdings" panose="05000000000000000000" pitchFamily="2" charset="2"/>
              </a:rPr>
              <a:t> a particular computer(s) of an organization. (e.g., www.finance.nyu.edu)</a:t>
            </a:r>
            <a:endParaRPr lang="en-US" sz="1400" dirty="0">
              <a:solidFill>
                <a:schemeClr val="tx1"/>
              </a:solidFill>
              <a:latin typeface="Candara" panose="020E0502030303020204" pitchFamily="34" charset="0"/>
            </a:endParaRPr>
          </a:p>
        </p:txBody>
      </p:sp>
      <p:pic>
        <p:nvPicPr>
          <p:cNvPr id="7" name="Picture Placeholder 10" descr="Fig-7-02.png"/>
          <p:cNvPicPr>
            <a:picLocks noChangeAspect="1"/>
          </p:cNvPicPr>
          <p:nvPr/>
        </p:nvPicPr>
        <p:blipFill>
          <a:blip r:embed="rId2"/>
          <a:stretch>
            <a:fillRect/>
          </a:stretch>
        </p:blipFill>
        <p:spPr>
          <a:xfrm>
            <a:off x="4173794" y="3307943"/>
            <a:ext cx="4800599" cy="2893754"/>
          </a:xfrm>
          <a:prstGeom prst="rect">
            <a:avLst/>
          </a:prstGeom>
        </p:spPr>
      </p:pic>
    </p:spTree>
    <p:extLst>
      <p:ext uri="{BB962C8B-B14F-4D97-AF65-F5344CB8AC3E}">
        <p14:creationId xmlns:p14="http://schemas.microsoft.com/office/powerpoint/2010/main" val="4209529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Internet Architecture</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23</a:t>
            </a:fld>
            <a:endParaRPr lang="en-US" dirty="0"/>
          </a:p>
        </p:txBody>
      </p:sp>
      <p:pic>
        <p:nvPicPr>
          <p:cNvPr id="5" name="Content Placeholder 4" descr="03_13"/>
          <p:cNvPicPr>
            <a:picLocks noGrp="1" noChangeAspect="1" noChangeArrowheads="1"/>
          </p:cNvPicPr>
          <p:nvPr>
            <p:ph sz="quarter" idx="12"/>
          </p:nvPr>
        </p:nvPicPr>
        <p:blipFill>
          <a:blip r:embed="rId2">
            <a:extLst>
              <a:ext uri="{28A0092B-C50C-407E-A947-70E740481C1C}">
                <a14:useLocalDpi xmlns:a14="http://schemas.microsoft.com/office/drawing/2010/main" val="0"/>
              </a:ext>
            </a:extLst>
          </a:blip>
          <a:srcRect/>
          <a:stretch>
            <a:fillRect/>
          </a:stretch>
        </p:blipFill>
        <p:spPr bwMode="auto">
          <a:xfrm>
            <a:off x="2325330" y="1524000"/>
            <a:ext cx="6666270" cy="403058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28600" y="1676400"/>
            <a:ext cx="2096730" cy="4401205"/>
          </a:xfrm>
          <a:prstGeom prst="rect">
            <a:avLst/>
          </a:prstGeom>
          <a:noFill/>
        </p:spPr>
        <p:txBody>
          <a:bodyPr wrap="square" rtlCol="0">
            <a:spAutoFit/>
          </a:bodyPr>
          <a:lstStyle/>
          <a:p>
            <a:r>
              <a:rPr lang="en-US" sz="1400" b="1" u="sng" dirty="0">
                <a:latin typeface="Candara" panose="020E0502030303020204" pitchFamily="34" charset="0"/>
              </a:rPr>
              <a:t>The Internet backbone connects to regional networks</a:t>
            </a:r>
            <a:r>
              <a:rPr lang="en-US" sz="1400" b="1" dirty="0">
                <a:latin typeface="Candara" panose="020E0502030303020204" pitchFamily="34" charset="0"/>
              </a:rPr>
              <a:t>, </a:t>
            </a:r>
            <a:r>
              <a:rPr lang="en-US" sz="1400" dirty="0">
                <a:latin typeface="Candara" panose="020E0502030303020204" pitchFamily="34" charset="0"/>
              </a:rPr>
              <a:t>which in turn provide access to Internet service providers, large firms, and government institutions</a:t>
            </a:r>
            <a:r>
              <a:rPr lang="en-US" sz="1400" b="1" dirty="0">
                <a:latin typeface="Candara" panose="020E0502030303020204" pitchFamily="34" charset="0"/>
              </a:rPr>
              <a:t>. </a:t>
            </a:r>
          </a:p>
          <a:p>
            <a:endParaRPr lang="en-US" sz="1400" b="1" dirty="0">
              <a:latin typeface="Candara" panose="020E0502030303020204" pitchFamily="34" charset="0"/>
            </a:endParaRPr>
          </a:p>
          <a:p>
            <a:r>
              <a:rPr lang="en-US" sz="1400" b="1" dirty="0">
                <a:latin typeface="Candara" panose="020E0502030303020204" pitchFamily="34" charset="0"/>
              </a:rPr>
              <a:t>Network access points (NAPs) and  metropolitan area  exchanges (MAEs) are hubs </a:t>
            </a:r>
            <a:r>
              <a:rPr lang="en-US" sz="1400" dirty="0">
                <a:latin typeface="Candara" panose="020E0502030303020204" pitchFamily="34" charset="0"/>
              </a:rPr>
              <a:t>where the backbone intersects regional and local networks and where backbone owners connect with one another.</a:t>
            </a:r>
          </a:p>
        </p:txBody>
      </p:sp>
    </p:spTree>
    <p:extLst>
      <p:ext uri="{BB962C8B-B14F-4D97-AF65-F5344CB8AC3E}">
        <p14:creationId xmlns:p14="http://schemas.microsoft.com/office/powerpoint/2010/main" val="32676682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800600"/>
          </a:xfrm>
        </p:spPr>
        <p:txBody>
          <a:bodyPr/>
          <a:lstStyle/>
          <a:p>
            <a:r>
              <a:rPr lang="en-US" sz="1800" b="1" dirty="0"/>
              <a:t>Backbone</a:t>
            </a:r>
          </a:p>
          <a:p>
            <a:pPr lvl="1"/>
            <a:r>
              <a:rPr lang="en-US" sz="1600" b="1" dirty="0"/>
              <a:t>High-bandwidth fiber-optic cable that transport data across the Internet </a:t>
            </a:r>
            <a:r>
              <a:rPr lang="en-US" sz="1600" dirty="0"/>
              <a:t>which is owned by ‘</a:t>
            </a:r>
            <a:r>
              <a:rPr lang="en-US" sz="1600" b="1" dirty="0"/>
              <a:t>Network Service Provider (NSP</a:t>
            </a:r>
            <a:r>
              <a:rPr lang="en-US" sz="1600" dirty="0"/>
              <a:t>)’.</a:t>
            </a:r>
          </a:p>
          <a:p>
            <a:pPr lvl="1"/>
            <a:endParaRPr lang="en-US" sz="1600" dirty="0"/>
          </a:p>
          <a:p>
            <a:r>
              <a:rPr lang="en-US" sz="1800" b="1" dirty="0"/>
              <a:t>Bandwidth</a:t>
            </a:r>
          </a:p>
          <a:p>
            <a:pPr lvl="1"/>
            <a:r>
              <a:rPr lang="en-US" sz="1600" b="1" dirty="0"/>
              <a:t>Measured how much data can be transferred over a communication medium within a fixed period of time.</a:t>
            </a:r>
            <a:r>
              <a:rPr lang="en-US" sz="1600" dirty="0"/>
              <a:t> </a:t>
            </a:r>
          </a:p>
          <a:p>
            <a:pPr lvl="1"/>
            <a:r>
              <a:rPr lang="en-US" sz="1600" dirty="0"/>
              <a:t>Usually expressed in bps, Kbps, Mbps, </a:t>
            </a:r>
            <a:r>
              <a:rPr lang="en-US" sz="1600" dirty="0" err="1"/>
              <a:t>Gbps</a:t>
            </a:r>
            <a:endParaRPr lang="en-US" sz="1600" dirty="0"/>
          </a:p>
          <a:p>
            <a:pPr lvl="1"/>
            <a:endParaRPr lang="en-US" sz="1600" dirty="0"/>
          </a:p>
          <a:p>
            <a:r>
              <a:rPr lang="en-US" sz="1800" b="1" dirty="0"/>
              <a:t>Internet Exchange Points (IXPs)/ Metropolitan Access Exchanges (MAEs)</a:t>
            </a:r>
          </a:p>
          <a:p>
            <a:pPr lvl="1"/>
            <a:r>
              <a:rPr lang="en-US" sz="1600" dirty="0"/>
              <a:t>Hub where the backbone intersects with local &amp; regional networks and where backbone owners connect with one another.</a:t>
            </a:r>
          </a:p>
          <a:p>
            <a:r>
              <a:rPr lang="en-US" sz="1800" b="1" dirty="0"/>
              <a:t>Campus Area Network (CAN)</a:t>
            </a:r>
          </a:p>
          <a:p>
            <a:pPr lvl="1"/>
            <a:r>
              <a:rPr lang="en-US" sz="1600" b="1" dirty="0"/>
              <a:t>A local area network operating within a single organization</a:t>
            </a:r>
            <a:r>
              <a:rPr lang="en-US" sz="1600" dirty="0"/>
              <a:t> that leases access to the Web directly from regional &amp; national carriers. </a:t>
            </a:r>
          </a:p>
          <a:p>
            <a:pPr lvl="1"/>
            <a:r>
              <a:rPr lang="en-US" sz="1600" dirty="0"/>
              <a:t>Up to 1000 meters (a mile), a college campus or corporate facility</a:t>
            </a:r>
          </a:p>
        </p:txBody>
      </p:sp>
      <p:sp>
        <p:nvSpPr>
          <p:cNvPr id="3" name="Title 2"/>
          <p:cNvSpPr>
            <a:spLocks noGrp="1"/>
          </p:cNvSpPr>
          <p:nvPr>
            <p:ph type="title"/>
          </p:nvPr>
        </p:nvSpPr>
        <p:spPr/>
        <p:txBody>
          <a:bodyPr/>
          <a:lstStyle/>
          <a:p>
            <a:r>
              <a:rPr lang="en-US" dirty="0"/>
              <a:t>The Internet Architecture (cont’d)</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24</a:t>
            </a:fld>
            <a:endParaRPr lang="en-US" dirty="0"/>
          </a:p>
        </p:txBody>
      </p:sp>
    </p:spTree>
    <p:extLst>
      <p:ext uri="{BB962C8B-B14F-4D97-AF65-F5344CB8AC3E}">
        <p14:creationId xmlns:p14="http://schemas.microsoft.com/office/powerpoint/2010/main" val="338807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524000"/>
            <a:ext cx="8763000" cy="4724400"/>
          </a:xfrm>
        </p:spPr>
        <p:txBody>
          <a:bodyPr/>
          <a:lstStyle/>
          <a:p>
            <a:r>
              <a:rPr lang="en-US" sz="1800" b="1" dirty="0"/>
              <a:t>Internet Service Provider (ISP)</a:t>
            </a:r>
          </a:p>
          <a:p>
            <a:pPr lvl="1"/>
            <a:r>
              <a:rPr lang="en-US" sz="1600" b="1" dirty="0"/>
              <a:t>Firm that provides the lowest level of service</a:t>
            </a:r>
            <a:r>
              <a:rPr lang="en-US" sz="1600" dirty="0"/>
              <a:t> in the multi-tiered Internet architecture by </a:t>
            </a:r>
            <a:r>
              <a:rPr lang="en-US" sz="1600" b="1" dirty="0"/>
              <a:t>leasing Internet access</a:t>
            </a:r>
            <a:r>
              <a:rPr lang="en-US" sz="1600" dirty="0"/>
              <a:t> to home owners, small businesses, &amp; some large institutions. </a:t>
            </a:r>
          </a:p>
          <a:p>
            <a:r>
              <a:rPr lang="en-US" sz="1800" b="1" dirty="0"/>
              <a:t>Narrowband</a:t>
            </a:r>
          </a:p>
          <a:p>
            <a:pPr lvl="1"/>
            <a:r>
              <a:rPr lang="en-US" sz="1600" b="1" dirty="0"/>
              <a:t>Traditional telephone modem connection, operate at 56.6 Kbps.</a:t>
            </a:r>
          </a:p>
          <a:p>
            <a:pPr lvl="1"/>
            <a:endParaRPr lang="en-US" sz="1600" dirty="0"/>
          </a:p>
          <a:p>
            <a:r>
              <a:rPr lang="en-US" sz="1800" b="1" dirty="0"/>
              <a:t>Broadband</a:t>
            </a:r>
          </a:p>
          <a:p>
            <a:pPr lvl="1"/>
            <a:r>
              <a:rPr lang="en-US" sz="1600" dirty="0"/>
              <a:t>Any communication technology that </a:t>
            </a:r>
            <a:r>
              <a:rPr lang="en-US" sz="1600" b="1" dirty="0"/>
              <a:t>permits clients to play streaming audio &amp; video </a:t>
            </a:r>
            <a:r>
              <a:rPr lang="en-US" sz="1600" dirty="0"/>
              <a:t>files at acceptable speeds.</a:t>
            </a:r>
          </a:p>
          <a:p>
            <a:pPr lvl="1"/>
            <a:r>
              <a:rPr lang="en-US" sz="1600" b="1" dirty="0"/>
              <a:t>Generally anything above 100 Kbps</a:t>
            </a:r>
          </a:p>
          <a:p>
            <a:pPr lvl="1"/>
            <a:endParaRPr lang="en-US" sz="1600" dirty="0"/>
          </a:p>
          <a:p>
            <a:r>
              <a:rPr lang="en-US" sz="1800" b="1" dirty="0"/>
              <a:t> Digital Subscriber Line (DSL)</a:t>
            </a:r>
          </a:p>
          <a:p>
            <a:pPr lvl="1"/>
            <a:r>
              <a:rPr lang="en-US" sz="1600" b="1" dirty="0"/>
              <a:t>Delivers high-speed access through ordinary telephone lines </a:t>
            </a:r>
            <a:r>
              <a:rPr lang="en-US" sz="1600" dirty="0"/>
              <a:t>found in homes or businesses</a:t>
            </a:r>
          </a:p>
          <a:p>
            <a:pPr lvl="1"/>
            <a:r>
              <a:rPr lang="en-US" sz="1600" dirty="0"/>
              <a:t>Range from about </a:t>
            </a:r>
            <a:r>
              <a:rPr lang="en-US" sz="1600" b="1" dirty="0"/>
              <a:t>768 Kbps up to 7 Mbps</a:t>
            </a:r>
          </a:p>
          <a:p>
            <a:pPr lvl="1"/>
            <a:r>
              <a:rPr lang="en-US" sz="1600" b="1" dirty="0"/>
              <a:t>Requires customers live within two miles (about 4000 meters)</a:t>
            </a:r>
            <a:r>
              <a:rPr lang="en-US" sz="1600" dirty="0"/>
              <a:t> of neighboring telephone switching center</a:t>
            </a:r>
          </a:p>
          <a:p>
            <a:endParaRPr lang="en-US" sz="2200" dirty="0"/>
          </a:p>
        </p:txBody>
      </p:sp>
      <p:sp>
        <p:nvSpPr>
          <p:cNvPr id="3" name="Title 2"/>
          <p:cNvSpPr>
            <a:spLocks noGrp="1"/>
          </p:cNvSpPr>
          <p:nvPr>
            <p:ph type="title"/>
          </p:nvPr>
        </p:nvSpPr>
        <p:spPr/>
        <p:txBody>
          <a:bodyPr/>
          <a:lstStyle/>
          <a:p>
            <a:r>
              <a:rPr lang="en-US" dirty="0"/>
              <a:t>The Internet Architecture (cont’d)</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25</a:t>
            </a:fld>
            <a:endParaRPr lang="en-US" dirty="0"/>
          </a:p>
        </p:txBody>
      </p:sp>
    </p:spTree>
    <p:extLst>
      <p:ext uri="{BB962C8B-B14F-4D97-AF65-F5344CB8AC3E}">
        <p14:creationId xmlns:p14="http://schemas.microsoft.com/office/powerpoint/2010/main" val="2537597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600200"/>
            <a:ext cx="8763000" cy="4648200"/>
          </a:xfrm>
        </p:spPr>
        <p:txBody>
          <a:bodyPr/>
          <a:lstStyle/>
          <a:p>
            <a:r>
              <a:rPr lang="en-US" sz="1800" b="1" dirty="0"/>
              <a:t>Cable Modem</a:t>
            </a:r>
          </a:p>
          <a:p>
            <a:pPr lvl="1"/>
            <a:r>
              <a:rPr lang="en-US" sz="1600" dirty="0"/>
              <a:t>A </a:t>
            </a:r>
            <a:r>
              <a:rPr lang="en-US" sz="1600" b="1" dirty="0"/>
              <a:t>cable television technology that piggybacks digital access to the Internet</a:t>
            </a:r>
            <a:r>
              <a:rPr lang="en-US" sz="1600" dirty="0"/>
              <a:t> using the same analog or digital video cable providing television signals to a home. </a:t>
            </a:r>
          </a:p>
          <a:p>
            <a:pPr lvl="1"/>
            <a:r>
              <a:rPr lang="en-US" sz="1600" dirty="0"/>
              <a:t>A major broadband alternative to DSL service, provides faster speeds &amp; a </a:t>
            </a:r>
            <a:r>
              <a:rPr lang="en-US" sz="1600" b="1" dirty="0"/>
              <a:t>“triple play</a:t>
            </a:r>
            <a:r>
              <a:rPr lang="en-US" sz="1600" dirty="0"/>
              <a:t>” </a:t>
            </a:r>
            <a:r>
              <a:rPr lang="en-US" sz="1600" b="1" dirty="0"/>
              <a:t>subscription</a:t>
            </a:r>
            <a:r>
              <a:rPr lang="en-US" sz="1600" dirty="0"/>
              <a:t>: telephone, television &amp; Internet for a single monthly payment. </a:t>
            </a:r>
          </a:p>
          <a:p>
            <a:pPr lvl="1"/>
            <a:r>
              <a:rPr lang="en-US" sz="1600" dirty="0"/>
              <a:t>Range: </a:t>
            </a:r>
            <a:r>
              <a:rPr lang="en-US" sz="1600" b="1" dirty="0"/>
              <a:t>1 Mbps up to 15 Mbps.</a:t>
            </a:r>
          </a:p>
          <a:p>
            <a:r>
              <a:rPr lang="en-US" sz="1800" b="1" dirty="0"/>
              <a:t>T1 and T3</a:t>
            </a:r>
          </a:p>
          <a:p>
            <a:pPr lvl="1"/>
            <a:r>
              <a:rPr lang="en-US" sz="1600" dirty="0"/>
              <a:t>An international telephone standard for digital communication that offers guaranteed delivery at </a:t>
            </a:r>
          </a:p>
          <a:p>
            <a:pPr lvl="1"/>
            <a:r>
              <a:rPr lang="en-US" sz="1600" b="1" dirty="0"/>
              <a:t>T1</a:t>
            </a:r>
            <a:r>
              <a:rPr lang="en-US" sz="1600" dirty="0"/>
              <a:t>: 1.54 Mbps, cost: $300-$1200/month</a:t>
            </a:r>
          </a:p>
          <a:p>
            <a:pPr lvl="1"/>
            <a:r>
              <a:rPr lang="en-US" sz="1600" b="1" dirty="0"/>
              <a:t>T3:</a:t>
            </a:r>
            <a:r>
              <a:rPr lang="en-US" sz="1600" dirty="0"/>
              <a:t> 45 Mbps, cost: $2,500-$10,000/month</a:t>
            </a:r>
          </a:p>
          <a:p>
            <a:r>
              <a:rPr lang="en-US" sz="1800" b="1" dirty="0"/>
              <a:t>Intranet</a:t>
            </a:r>
          </a:p>
          <a:p>
            <a:pPr lvl="1"/>
            <a:r>
              <a:rPr lang="en-US" sz="1600" dirty="0"/>
              <a:t>TCP/IP network located within a single organization for purposes of communication &amp; information processing. </a:t>
            </a:r>
          </a:p>
          <a:p>
            <a:r>
              <a:rPr lang="en-US" sz="1800" b="1" dirty="0"/>
              <a:t>Extranet</a:t>
            </a:r>
          </a:p>
          <a:p>
            <a:pPr lvl="1"/>
            <a:r>
              <a:rPr lang="en-US" sz="1600" dirty="0"/>
              <a:t>Formed when firms permit outsiders to access their internal TCP/IP networks.</a:t>
            </a:r>
          </a:p>
        </p:txBody>
      </p:sp>
      <p:sp>
        <p:nvSpPr>
          <p:cNvPr id="3" name="Title 2"/>
          <p:cNvSpPr>
            <a:spLocks noGrp="1"/>
          </p:cNvSpPr>
          <p:nvPr>
            <p:ph type="title"/>
          </p:nvPr>
        </p:nvSpPr>
        <p:spPr/>
        <p:txBody>
          <a:bodyPr/>
          <a:lstStyle/>
          <a:p>
            <a:r>
              <a:rPr lang="en-US" dirty="0"/>
              <a:t>The Internet Backbone (cont’d)</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26</a:t>
            </a:fld>
            <a:endParaRPr lang="en-US" dirty="0"/>
          </a:p>
        </p:txBody>
      </p:sp>
    </p:spTree>
    <p:extLst>
      <p:ext uri="{BB962C8B-B14F-4D97-AF65-F5344CB8AC3E}">
        <p14:creationId xmlns:p14="http://schemas.microsoft.com/office/powerpoint/2010/main" val="12245666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dirty="0"/>
              <a:t>A number of different organizations that influence Internet and monitor its operations including:</a:t>
            </a:r>
          </a:p>
          <a:p>
            <a:r>
              <a:rPr lang="en-US" sz="2000" dirty="0"/>
              <a:t>Internet Architecture Board (IAB)</a:t>
            </a:r>
          </a:p>
          <a:p>
            <a:r>
              <a:rPr lang="en-US" sz="2000" dirty="0"/>
              <a:t>Internet Corporation for Assigned Names and Numbers (ICANN)</a:t>
            </a:r>
          </a:p>
          <a:p>
            <a:r>
              <a:rPr lang="en-US" sz="2000" dirty="0"/>
              <a:t>Internet Engineering Steering Group (IESG)</a:t>
            </a:r>
          </a:p>
          <a:p>
            <a:r>
              <a:rPr lang="en-US" sz="2000" dirty="0"/>
              <a:t>Internet Engineering Task Force (IETF)</a:t>
            </a:r>
          </a:p>
          <a:p>
            <a:r>
              <a:rPr lang="en-US" sz="2000" dirty="0"/>
              <a:t>Internet Society (ISOC)</a:t>
            </a:r>
          </a:p>
          <a:p>
            <a:r>
              <a:rPr lang="en-US" sz="2000" dirty="0"/>
              <a:t>World Wide Web Consortium (W3C)</a:t>
            </a:r>
          </a:p>
          <a:p>
            <a:endParaRPr lang="en-US" dirty="0"/>
          </a:p>
        </p:txBody>
      </p:sp>
      <p:sp>
        <p:nvSpPr>
          <p:cNvPr id="3" name="Title 2"/>
          <p:cNvSpPr>
            <a:spLocks noGrp="1"/>
          </p:cNvSpPr>
          <p:nvPr>
            <p:ph type="title"/>
          </p:nvPr>
        </p:nvSpPr>
        <p:spPr/>
        <p:txBody>
          <a:bodyPr/>
          <a:lstStyle/>
          <a:p>
            <a:r>
              <a:rPr lang="en-US" dirty="0"/>
              <a:t>Who Governs the Internet?</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27</a:t>
            </a:fld>
            <a:endParaRPr lang="en-US" dirty="0"/>
          </a:p>
        </p:txBody>
      </p:sp>
    </p:spTree>
    <p:extLst>
      <p:ext uri="{BB962C8B-B14F-4D97-AF65-F5344CB8AC3E}">
        <p14:creationId xmlns:p14="http://schemas.microsoft.com/office/powerpoint/2010/main" val="40691561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dirty="0"/>
              <a:t>The Internet is changing as new technologies appear &amp; new applications are developed. </a:t>
            </a:r>
          </a:p>
          <a:p>
            <a:r>
              <a:rPr lang="en-US" sz="2000" dirty="0"/>
              <a:t>The next era of the Internet is being built today by private corporations, universities and government agencies. </a:t>
            </a:r>
          </a:p>
          <a:p>
            <a:r>
              <a:rPr lang="en-US" sz="2000" dirty="0"/>
              <a:t>To appreciate the potential benefits of the Internet of the future, you must first understand the </a:t>
            </a:r>
            <a:r>
              <a:rPr lang="en-US" sz="2000" u="sng" dirty="0"/>
              <a:t>limitations of the Internet’s current infrastructure</a:t>
            </a:r>
            <a:r>
              <a:rPr lang="en-US" sz="2000" dirty="0"/>
              <a:t>. </a:t>
            </a:r>
          </a:p>
        </p:txBody>
      </p:sp>
      <p:sp>
        <p:nvSpPr>
          <p:cNvPr id="3" name="Title 2"/>
          <p:cNvSpPr>
            <a:spLocks noGrp="1"/>
          </p:cNvSpPr>
          <p:nvPr>
            <p:ph type="title"/>
          </p:nvPr>
        </p:nvSpPr>
        <p:spPr/>
        <p:txBody>
          <a:bodyPr/>
          <a:lstStyle/>
          <a:p>
            <a:r>
              <a:rPr lang="en-US" dirty="0"/>
              <a:t>The Future Internet Infrastructure</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28</a:t>
            </a:fld>
            <a:endParaRPr lang="en-US" dirty="0"/>
          </a:p>
        </p:txBody>
      </p:sp>
    </p:spTree>
    <p:extLst>
      <p:ext uri="{BB962C8B-B14F-4D97-AF65-F5344CB8AC3E}">
        <p14:creationId xmlns:p14="http://schemas.microsoft.com/office/powerpoint/2010/main" val="10756818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t>Bandwidth Limitations</a:t>
            </a:r>
          </a:p>
          <a:p>
            <a:pPr lvl="1"/>
            <a:r>
              <a:rPr lang="en-US" sz="1600" b="1" dirty="0"/>
              <a:t>Insufficient capacity, slow peak-hour service (congestion)</a:t>
            </a:r>
            <a:r>
              <a:rPr lang="en-US" sz="1600" dirty="0"/>
              <a:t>, limited ability to handle high volumes of video, and voice traffic. </a:t>
            </a:r>
          </a:p>
          <a:p>
            <a:r>
              <a:rPr lang="en-US" sz="2000" b="1" dirty="0"/>
              <a:t>Quality of service limitations</a:t>
            </a:r>
          </a:p>
          <a:p>
            <a:pPr lvl="1"/>
            <a:r>
              <a:rPr lang="en-US" sz="1600" b="1" dirty="0"/>
              <a:t>Latency</a:t>
            </a:r>
            <a:r>
              <a:rPr lang="en-US" sz="1600" dirty="0"/>
              <a:t>-delays in messages caused by the uneven flow of information packets through the network. </a:t>
            </a:r>
          </a:p>
          <a:p>
            <a:r>
              <a:rPr lang="en-US" sz="2000" b="1" dirty="0"/>
              <a:t>Network architecture limitations</a:t>
            </a:r>
          </a:p>
          <a:p>
            <a:pPr lvl="1"/>
            <a:r>
              <a:rPr lang="en-US" sz="1600" dirty="0"/>
              <a:t>Slow internet performance.</a:t>
            </a:r>
          </a:p>
          <a:p>
            <a:r>
              <a:rPr lang="en-US" sz="2000" b="1" dirty="0"/>
              <a:t>Language development limitations</a:t>
            </a:r>
          </a:p>
          <a:p>
            <a:r>
              <a:rPr lang="en-US" sz="2000" b="1" dirty="0"/>
              <a:t>Wired Internet limitations</a:t>
            </a:r>
          </a:p>
          <a:p>
            <a:pPr lvl="1"/>
            <a:r>
              <a:rPr lang="en-US" sz="1600" b="1" dirty="0"/>
              <a:t>Fiber-optic</a:t>
            </a:r>
            <a:r>
              <a:rPr lang="en-US" sz="1600" dirty="0"/>
              <a:t>-expensive technology</a:t>
            </a:r>
          </a:p>
          <a:p>
            <a:pPr lvl="1"/>
            <a:r>
              <a:rPr lang="en-US" sz="1600" b="1" dirty="0"/>
              <a:t>Coaxial copper cables</a:t>
            </a:r>
            <a:r>
              <a:rPr lang="en-US" sz="1600" dirty="0"/>
              <a:t>-century old technology</a:t>
            </a:r>
          </a:p>
        </p:txBody>
      </p:sp>
      <p:sp>
        <p:nvSpPr>
          <p:cNvPr id="3" name="Title 2"/>
          <p:cNvSpPr>
            <a:spLocks noGrp="1"/>
          </p:cNvSpPr>
          <p:nvPr>
            <p:ph type="title"/>
          </p:nvPr>
        </p:nvSpPr>
        <p:spPr/>
        <p:txBody>
          <a:bodyPr/>
          <a:lstStyle/>
          <a:p>
            <a:r>
              <a:rPr lang="en-US" dirty="0"/>
              <a:t>Internet I: Limitations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29</a:t>
            </a:fld>
            <a:endParaRPr lang="en-US" dirty="0"/>
          </a:p>
        </p:txBody>
      </p:sp>
    </p:spTree>
    <p:extLst>
      <p:ext uri="{BB962C8B-B14F-4D97-AF65-F5344CB8AC3E}">
        <p14:creationId xmlns:p14="http://schemas.microsoft.com/office/powerpoint/2010/main" val="3150211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724400"/>
          </a:xfrm>
        </p:spPr>
        <p:txBody>
          <a:bodyPr/>
          <a:lstStyle/>
          <a:p>
            <a:pPr marL="342900" lvl="1" indent="-342900">
              <a:spcAft>
                <a:spcPts val="0"/>
              </a:spcAft>
              <a:buFont typeface="Arial" panose="020B0604020202020204" pitchFamily="34" charset="0"/>
              <a:buChar char="•"/>
            </a:pPr>
            <a:r>
              <a:rPr lang="en-US" sz="2000" b="1" dirty="0">
                <a:ea typeface="ＭＳ Ｐゴシック" panose="020B0600070205080204" pitchFamily="34" charset="-128"/>
              </a:rPr>
              <a:t>Convergence:</a:t>
            </a:r>
          </a:p>
          <a:p>
            <a:pPr marL="742950" lvl="2" indent="-342900">
              <a:spcAft>
                <a:spcPts val="0"/>
              </a:spcAft>
              <a:buFont typeface="Arial" panose="020B0604020202020204" pitchFamily="34" charset="0"/>
              <a:buChar char="•"/>
            </a:pPr>
            <a:r>
              <a:rPr lang="en-US" sz="1800" b="1" dirty="0">
                <a:ea typeface="ＭＳ Ｐゴシック" panose="020B0600070205080204" pitchFamily="34" charset="-128"/>
              </a:rPr>
              <a:t>Telephone networks and computer netwo</a:t>
            </a:r>
            <a:r>
              <a:rPr lang="en-US" sz="1800" dirty="0">
                <a:ea typeface="ＭＳ Ｐゴシック" panose="020B0600070205080204" pitchFamily="34" charset="-128"/>
              </a:rPr>
              <a:t>rks converging into single digital network using Internet standards</a:t>
            </a:r>
          </a:p>
          <a:p>
            <a:pPr marL="742950" lvl="2" indent="-342900">
              <a:spcAft>
                <a:spcPts val="0"/>
              </a:spcAft>
              <a:buFont typeface="Arial" panose="020B0604020202020204" pitchFamily="34" charset="0"/>
              <a:buChar char="•"/>
            </a:pPr>
            <a:r>
              <a:rPr lang="en-US" sz="1800" b="1" dirty="0">
                <a:ea typeface="ＭＳ Ｐゴシック" panose="020B0600070205080204" pitchFamily="34" charset="-128"/>
              </a:rPr>
              <a:t>Telephone networks</a:t>
            </a:r>
            <a:r>
              <a:rPr lang="en-US" sz="1800" dirty="0">
                <a:ea typeface="ＭＳ Ｐゴシック" panose="020B0600070205080204" pitchFamily="34" charset="-128"/>
              </a:rPr>
              <a:t>: handled voice communication</a:t>
            </a:r>
          </a:p>
          <a:p>
            <a:pPr marL="742950" lvl="2" indent="-342900">
              <a:spcAft>
                <a:spcPts val="0"/>
              </a:spcAft>
              <a:buFont typeface="Arial" panose="020B0604020202020204" pitchFamily="34" charset="0"/>
              <a:buChar char="•"/>
            </a:pPr>
            <a:r>
              <a:rPr lang="en-US" sz="1800" b="1" dirty="0">
                <a:ea typeface="ＭＳ Ｐゴシック" panose="020B0600070205080204" pitchFamily="34" charset="-128"/>
              </a:rPr>
              <a:t>Computer networks</a:t>
            </a:r>
            <a:r>
              <a:rPr lang="en-US" sz="1800" dirty="0">
                <a:ea typeface="ＭＳ Ｐゴシック" panose="020B0600070205080204" pitchFamily="34" charset="-128"/>
              </a:rPr>
              <a:t>: handled data traffic</a:t>
            </a:r>
          </a:p>
          <a:p>
            <a:pPr marL="742950" lvl="2" indent="-342900">
              <a:spcAft>
                <a:spcPts val="0"/>
              </a:spcAft>
              <a:buFont typeface="Arial" panose="020B0604020202020204" pitchFamily="34" charset="0"/>
              <a:buChar char="•"/>
            </a:pPr>
            <a:r>
              <a:rPr lang="en-US" sz="1800" dirty="0">
                <a:ea typeface="ＭＳ Ｐゴシック" panose="020B0600070205080204" pitchFamily="34" charset="-128"/>
              </a:rPr>
              <a:t>e.g. cable companies providing voice service</a:t>
            </a:r>
          </a:p>
          <a:p>
            <a:pPr marL="400050" lvl="2" indent="0">
              <a:spcAft>
                <a:spcPts val="0"/>
              </a:spcAft>
              <a:buNone/>
            </a:pPr>
            <a:endParaRPr lang="en-US" sz="1800" dirty="0">
              <a:ea typeface="ＭＳ Ｐゴシック" panose="020B0600070205080204" pitchFamily="34" charset="-128"/>
            </a:endParaRPr>
          </a:p>
          <a:p>
            <a:pPr marL="342900" lvl="1" indent="-342900">
              <a:spcAft>
                <a:spcPts val="0"/>
              </a:spcAft>
              <a:buFont typeface="Arial" panose="020B0604020202020204" pitchFamily="34" charset="0"/>
              <a:buChar char="•"/>
            </a:pPr>
            <a:r>
              <a:rPr lang="en-US" sz="2000" b="1" dirty="0">
                <a:ea typeface="ＭＳ Ｐゴシック" panose="020B0600070205080204" pitchFamily="34" charset="-128"/>
              </a:rPr>
              <a:t>Broadband:</a:t>
            </a:r>
          </a:p>
          <a:p>
            <a:pPr marL="800100" lvl="3" indent="-342900">
              <a:spcAft>
                <a:spcPts val="0"/>
              </a:spcAft>
              <a:buFont typeface="Arial" panose="020B0604020202020204" pitchFamily="34" charset="0"/>
              <a:buChar char="•"/>
            </a:pPr>
            <a:r>
              <a:rPr lang="en-US" sz="1800" dirty="0">
                <a:ea typeface="ＭＳ Ｐゴシック" panose="020B0600070205080204" pitchFamily="34" charset="-128"/>
              </a:rPr>
              <a:t>More than 60% U.S. Internet users have broadband access</a:t>
            </a:r>
          </a:p>
          <a:p>
            <a:pPr marL="800100" lvl="3" indent="-342900">
              <a:spcAft>
                <a:spcPts val="0"/>
              </a:spcAft>
              <a:buFont typeface="Arial" panose="020B0604020202020204" pitchFamily="34" charset="0"/>
              <a:buChar char="•"/>
            </a:pPr>
            <a:endParaRPr lang="en-US" sz="1800" dirty="0">
              <a:ea typeface="ＭＳ Ｐゴシック" panose="020B0600070205080204" pitchFamily="34" charset="-128"/>
            </a:endParaRPr>
          </a:p>
          <a:p>
            <a:pPr marL="342900" lvl="1" indent="-342900">
              <a:spcAft>
                <a:spcPts val="0"/>
              </a:spcAft>
              <a:buFont typeface="Arial" panose="020B0604020202020204" pitchFamily="34" charset="0"/>
              <a:buChar char="•"/>
            </a:pPr>
            <a:r>
              <a:rPr lang="en-US" sz="2000" b="1" dirty="0">
                <a:ea typeface="ＭＳ Ｐゴシック" panose="020B0600070205080204" pitchFamily="34" charset="-128"/>
              </a:rPr>
              <a:t>Broadband wireless: </a:t>
            </a:r>
          </a:p>
          <a:p>
            <a:pPr marL="800100" lvl="3" indent="-342900">
              <a:spcAft>
                <a:spcPts val="0"/>
              </a:spcAft>
              <a:buFont typeface="Arial" panose="020B0604020202020204" pitchFamily="34" charset="0"/>
              <a:buChar char="•"/>
            </a:pPr>
            <a:r>
              <a:rPr lang="en-US" sz="1800" b="1" dirty="0">
                <a:ea typeface="ＭＳ Ｐゴシック" panose="020B0600070205080204" pitchFamily="34" charset="-128"/>
              </a:rPr>
              <a:t>Voice and data communication as well as Internet access are increasingly taking place</a:t>
            </a:r>
            <a:r>
              <a:rPr lang="en-US" sz="1800" dirty="0">
                <a:ea typeface="ＭＳ Ｐゴシック" panose="020B0600070205080204" pitchFamily="34" charset="-128"/>
              </a:rPr>
              <a:t> over broadband wireless platforms</a:t>
            </a:r>
          </a:p>
          <a:p>
            <a:pPr marL="182880" indent="457200">
              <a:spcAft>
                <a:spcPts val="0"/>
              </a:spcAft>
            </a:pPr>
            <a:endParaRPr lang="en-US" sz="2000" dirty="0"/>
          </a:p>
        </p:txBody>
      </p:sp>
      <p:sp>
        <p:nvSpPr>
          <p:cNvPr id="3" name="Title 2"/>
          <p:cNvSpPr>
            <a:spLocks noGrp="1"/>
          </p:cNvSpPr>
          <p:nvPr>
            <p:ph type="title"/>
          </p:nvPr>
        </p:nvSpPr>
        <p:spPr>
          <a:xfrm>
            <a:off x="228600" y="381000"/>
            <a:ext cx="8229600" cy="685800"/>
          </a:xfrm>
        </p:spPr>
        <p:txBody>
          <a:bodyPr/>
          <a:lstStyle/>
          <a:p>
            <a:r>
              <a:rPr lang="en-US" sz="2400" dirty="0">
                <a:solidFill>
                  <a:srgbClr val="0D0D0D"/>
                </a:solidFill>
              </a:rPr>
              <a:t>Networking and communication Trends in Today’s Business</a:t>
            </a:r>
            <a:endParaRPr lang="en-US" sz="2400"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a:t>
            </a:fld>
            <a:endParaRPr lang="en-US" dirty="0"/>
          </a:p>
        </p:txBody>
      </p:sp>
    </p:spTree>
    <p:extLst>
      <p:ext uri="{BB962C8B-B14F-4D97-AF65-F5344CB8AC3E}">
        <p14:creationId xmlns:p14="http://schemas.microsoft.com/office/powerpoint/2010/main" val="37339702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t>Advanced networking consortium </a:t>
            </a:r>
            <a:r>
              <a:rPr lang="en-US" sz="2000" dirty="0"/>
              <a:t>of more than 350 member institutions including universities, corporations, government research agencies, and not-for-profit networking organizations, working in partnership </a:t>
            </a:r>
            <a:r>
              <a:rPr lang="en-US" sz="2000" b="1" dirty="0"/>
              <a:t>to facilitate the development, deployment and use of revolutionary Internet technologies</a:t>
            </a:r>
            <a:r>
              <a:rPr lang="en-US" sz="2000" dirty="0"/>
              <a:t>. </a:t>
            </a:r>
          </a:p>
          <a:p>
            <a:endParaRPr lang="en-US" sz="2000" dirty="0"/>
          </a:p>
          <a:p>
            <a:r>
              <a:rPr lang="en-US" sz="2000" b="1" dirty="0"/>
              <a:t>Primary goals:</a:t>
            </a:r>
          </a:p>
          <a:p>
            <a:pPr lvl="1"/>
            <a:r>
              <a:rPr lang="en-US" sz="1600" b="1" dirty="0"/>
              <a:t>Create a leading edge very-high speed network</a:t>
            </a:r>
            <a:r>
              <a:rPr lang="en-US" sz="1600" dirty="0"/>
              <a:t> for national research community (</a:t>
            </a:r>
            <a:r>
              <a:rPr lang="en-US" sz="1600" b="1" dirty="0"/>
              <a:t>100 gigabit-per-second network</a:t>
            </a:r>
            <a:r>
              <a:rPr lang="en-US" sz="1600" dirty="0"/>
              <a:t>)</a:t>
            </a:r>
          </a:p>
          <a:p>
            <a:pPr lvl="1"/>
            <a:r>
              <a:rPr lang="en-US" sz="1600" dirty="0"/>
              <a:t>Enable revolutionary Internet applications</a:t>
            </a:r>
          </a:p>
          <a:p>
            <a:pPr lvl="1"/>
            <a:r>
              <a:rPr lang="en-US" sz="1600" b="1" dirty="0"/>
              <a:t>Ensure the rapid transfer of new network services and application </a:t>
            </a:r>
            <a:r>
              <a:rPr lang="en-US" sz="1600" dirty="0"/>
              <a:t>to the broader Internet community. </a:t>
            </a:r>
          </a:p>
        </p:txBody>
      </p:sp>
      <p:sp>
        <p:nvSpPr>
          <p:cNvPr id="3" name="Title 2"/>
          <p:cNvSpPr>
            <a:spLocks noGrp="1"/>
          </p:cNvSpPr>
          <p:nvPr>
            <p:ph type="title"/>
          </p:nvPr>
        </p:nvSpPr>
        <p:spPr/>
        <p:txBody>
          <a:bodyPr/>
          <a:lstStyle/>
          <a:p>
            <a:r>
              <a:rPr lang="en-US" dirty="0"/>
              <a:t>Internet2® Project</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30</a:t>
            </a:fld>
            <a:endParaRPr lang="en-US" dirty="0"/>
          </a:p>
        </p:txBody>
      </p:sp>
    </p:spTree>
    <p:extLst>
      <p:ext uri="{BB962C8B-B14F-4D97-AF65-F5344CB8AC3E}">
        <p14:creationId xmlns:p14="http://schemas.microsoft.com/office/powerpoint/2010/main" val="16411472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524000"/>
            <a:ext cx="8763000" cy="4648200"/>
          </a:xfrm>
        </p:spPr>
        <p:txBody>
          <a:bodyPr/>
          <a:lstStyle/>
          <a:p>
            <a:pPr>
              <a:lnSpc>
                <a:spcPct val="90000"/>
              </a:lnSpc>
            </a:pPr>
            <a:r>
              <a:rPr lang="en-US" sz="1800" b="1" dirty="0"/>
              <a:t>Advanced network infrastructure</a:t>
            </a:r>
          </a:p>
          <a:p>
            <a:pPr lvl="1">
              <a:lnSpc>
                <a:spcPct val="90000"/>
              </a:lnSpc>
            </a:pPr>
            <a:r>
              <a:rPr lang="en-US" sz="1600" dirty="0"/>
              <a:t>New backbone networks that interconnect </a:t>
            </a:r>
            <a:r>
              <a:rPr lang="en-US" sz="1600" dirty="0" err="1"/>
              <a:t>GigaPoPs</a:t>
            </a:r>
            <a:r>
              <a:rPr lang="en-US" sz="1600" dirty="0"/>
              <a:t> used by Internet2 members to access network</a:t>
            </a:r>
          </a:p>
          <a:p>
            <a:pPr>
              <a:lnSpc>
                <a:spcPct val="90000"/>
              </a:lnSpc>
            </a:pPr>
            <a:r>
              <a:rPr lang="en-US" sz="1800" b="1" dirty="0"/>
              <a:t>New networking capabilities</a:t>
            </a:r>
            <a:r>
              <a:rPr lang="en-US" sz="1800" dirty="0"/>
              <a:t>: Projects include</a:t>
            </a:r>
          </a:p>
          <a:p>
            <a:pPr lvl="1">
              <a:lnSpc>
                <a:spcPct val="90000"/>
              </a:lnSpc>
            </a:pPr>
            <a:r>
              <a:rPr lang="en-US" sz="1600" b="1" dirty="0"/>
              <a:t>Deploying IPv6</a:t>
            </a:r>
          </a:p>
          <a:p>
            <a:pPr lvl="1">
              <a:lnSpc>
                <a:spcPct val="90000"/>
              </a:lnSpc>
            </a:pPr>
            <a:r>
              <a:rPr lang="en-US" sz="1600" dirty="0"/>
              <a:t>Developing and implementing </a:t>
            </a:r>
            <a:r>
              <a:rPr lang="en-US" sz="1600" b="1" dirty="0"/>
              <a:t>new technologies</a:t>
            </a:r>
          </a:p>
          <a:p>
            <a:pPr lvl="1">
              <a:lnSpc>
                <a:spcPct val="90000"/>
              </a:lnSpc>
            </a:pPr>
            <a:r>
              <a:rPr lang="en-US" sz="1600" dirty="0"/>
              <a:t>Developing more </a:t>
            </a:r>
            <a:r>
              <a:rPr lang="en-US" sz="1600" b="1" dirty="0"/>
              <a:t>effective routing practices</a:t>
            </a:r>
          </a:p>
          <a:p>
            <a:pPr lvl="1">
              <a:lnSpc>
                <a:spcPct val="90000"/>
              </a:lnSpc>
            </a:pPr>
            <a:r>
              <a:rPr lang="en-US" sz="1600" dirty="0"/>
              <a:t>Coordinating the interconnection of different components of the Internet2 infrastructure</a:t>
            </a:r>
          </a:p>
          <a:p>
            <a:pPr lvl="1">
              <a:lnSpc>
                <a:spcPct val="90000"/>
              </a:lnSpc>
            </a:pPr>
            <a:r>
              <a:rPr lang="en-US" sz="1600" dirty="0"/>
              <a:t>Creating an infrastructure to handle multicasting</a:t>
            </a:r>
          </a:p>
          <a:p>
            <a:pPr>
              <a:lnSpc>
                <a:spcPct val="90000"/>
              </a:lnSpc>
            </a:pPr>
            <a:r>
              <a:rPr lang="en-US" sz="1800" b="1" dirty="0"/>
              <a:t>Middleware</a:t>
            </a:r>
          </a:p>
          <a:p>
            <a:pPr lvl="1">
              <a:lnSpc>
                <a:spcPct val="90000"/>
              </a:lnSpc>
            </a:pPr>
            <a:r>
              <a:rPr lang="en-US" sz="1600" dirty="0"/>
              <a:t>incorporating identification, authentication, authorization, directory and security services into standardized middleware</a:t>
            </a:r>
          </a:p>
          <a:p>
            <a:pPr>
              <a:lnSpc>
                <a:spcPct val="90000"/>
              </a:lnSpc>
            </a:pPr>
            <a:r>
              <a:rPr lang="en-US" sz="1800" b="1" dirty="0"/>
              <a:t>Advanced applications</a:t>
            </a:r>
          </a:p>
          <a:p>
            <a:pPr lvl="1">
              <a:lnSpc>
                <a:spcPct val="90000"/>
              </a:lnSpc>
            </a:pPr>
            <a:r>
              <a:rPr lang="en-US" sz="1600" b="1" dirty="0"/>
              <a:t>distributed computation, virtual labs, digital libraries, distributed learning, telemedicine</a:t>
            </a:r>
          </a:p>
        </p:txBody>
      </p:sp>
      <p:sp>
        <p:nvSpPr>
          <p:cNvPr id="3" name="Title 2"/>
          <p:cNvSpPr>
            <a:spLocks noGrp="1"/>
          </p:cNvSpPr>
          <p:nvPr>
            <p:ph type="title"/>
          </p:nvPr>
        </p:nvSpPr>
        <p:spPr/>
        <p:txBody>
          <a:bodyPr/>
          <a:lstStyle/>
          <a:p>
            <a:r>
              <a:rPr lang="en-US" dirty="0"/>
              <a:t>Areas of Focus of Internet2®</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31</a:t>
            </a:fld>
            <a:endParaRPr lang="en-US" dirty="0"/>
          </a:p>
        </p:txBody>
      </p:sp>
    </p:spTree>
    <p:extLst>
      <p:ext uri="{BB962C8B-B14F-4D97-AF65-F5344CB8AC3E}">
        <p14:creationId xmlns:p14="http://schemas.microsoft.com/office/powerpoint/2010/main" val="12864533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lnSpc>
                <a:spcPct val="90000"/>
              </a:lnSpc>
            </a:pPr>
            <a:r>
              <a:rPr lang="en-US" sz="2000" b="1" dirty="0"/>
              <a:t>IP Multicasting</a:t>
            </a:r>
          </a:p>
          <a:p>
            <a:pPr lvl="1">
              <a:lnSpc>
                <a:spcPct val="90000"/>
              </a:lnSpc>
            </a:pPr>
            <a:r>
              <a:rPr lang="en-US" sz="1800" dirty="0"/>
              <a:t>Set of technologies that enables </a:t>
            </a:r>
            <a:r>
              <a:rPr lang="en-US" sz="1800" b="1" dirty="0"/>
              <a:t>efficient delivery of data to many locations </a:t>
            </a:r>
            <a:r>
              <a:rPr lang="en-US" sz="1800" dirty="0"/>
              <a:t>on a network.</a:t>
            </a:r>
          </a:p>
          <a:p>
            <a:pPr lvl="1">
              <a:lnSpc>
                <a:spcPct val="90000"/>
              </a:lnSpc>
            </a:pPr>
            <a:endParaRPr lang="en-US" sz="1800" dirty="0"/>
          </a:p>
          <a:p>
            <a:pPr>
              <a:lnSpc>
                <a:spcPct val="90000"/>
              </a:lnSpc>
            </a:pPr>
            <a:r>
              <a:rPr lang="en-US" sz="2000" b="1" dirty="0"/>
              <a:t>Latency solutions</a:t>
            </a:r>
          </a:p>
          <a:p>
            <a:pPr lvl="1">
              <a:lnSpc>
                <a:spcPct val="90000"/>
              </a:lnSpc>
            </a:pPr>
            <a:r>
              <a:rPr lang="en-US" sz="1600" b="1" dirty="0"/>
              <a:t>Diffserve</a:t>
            </a:r>
            <a:r>
              <a:rPr lang="en-US" sz="1600" dirty="0"/>
              <a:t> (differentiated quality of service) will be able to </a:t>
            </a:r>
            <a:r>
              <a:rPr lang="en-US" sz="1600" b="1" dirty="0"/>
              <a:t>assign different levels of priority to packets depending on type of data being transmitted.</a:t>
            </a:r>
          </a:p>
          <a:p>
            <a:pPr lvl="1">
              <a:lnSpc>
                <a:spcPct val="90000"/>
              </a:lnSpc>
            </a:pPr>
            <a:endParaRPr lang="en-US" sz="1600" dirty="0"/>
          </a:p>
          <a:p>
            <a:pPr>
              <a:lnSpc>
                <a:spcPct val="90000"/>
              </a:lnSpc>
            </a:pPr>
            <a:r>
              <a:rPr lang="en-US" sz="2000" b="1" dirty="0"/>
              <a:t>Guaranteed service levels</a:t>
            </a:r>
          </a:p>
          <a:p>
            <a:pPr lvl="1">
              <a:lnSpc>
                <a:spcPct val="90000"/>
              </a:lnSpc>
            </a:pPr>
            <a:r>
              <a:rPr lang="en-US" sz="1600" dirty="0"/>
              <a:t>Ability to purchase right to move data through network at </a:t>
            </a:r>
            <a:r>
              <a:rPr lang="en-US" sz="1600" b="1" dirty="0"/>
              <a:t>guaranteed speed in return for higher fee.</a:t>
            </a:r>
          </a:p>
          <a:p>
            <a:pPr lvl="1">
              <a:lnSpc>
                <a:spcPct val="90000"/>
              </a:lnSpc>
            </a:pPr>
            <a:endParaRPr lang="en-US" sz="1600" dirty="0"/>
          </a:p>
          <a:p>
            <a:pPr>
              <a:lnSpc>
                <a:spcPct val="90000"/>
              </a:lnSpc>
            </a:pPr>
            <a:r>
              <a:rPr lang="en-US" sz="2000" b="1" dirty="0"/>
              <a:t>Lower error rates </a:t>
            </a:r>
          </a:p>
          <a:p>
            <a:pPr>
              <a:lnSpc>
                <a:spcPct val="90000"/>
              </a:lnSpc>
            </a:pPr>
            <a:r>
              <a:rPr lang="en-US" sz="2000" b="1" dirty="0"/>
              <a:t>Declining costs</a:t>
            </a:r>
          </a:p>
        </p:txBody>
      </p:sp>
      <p:sp>
        <p:nvSpPr>
          <p:cNvPr id="3" name="Title 2"/>
          <p:cNvSpPr>
            <a:spLocks noGrp="1"/>
          </p:cNvSpPr>
          <p:nvPr>
            <p:ph type="title"/>
          </p:nvPr>
        </p:nvSpPr>
        <p:spPr/>
        <p:txBody>
          <a:bodyPr/>
          <a:lstStyle/>
          <a:p>
            <a:r>
              <a:rPr lang="en-US" dirty="0"/>
              <a:t>Internet2®: Benefits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32</a:t>
            </a:fld>
            <a:endParaRPr lang="en-US" dirty="0"/>
          </a:p>
        </p:txBody>
      </p:sp>
    </p:spTree>
    <p:extLst>
      <p:ext uri="{BB962C8B-B14F-4D97-AF65-F5344CB8AC3E}">
        <p14:creationId xmlns:p14="http://schemas.microsoft.com/office/powerpoint/2010/main" val="10715369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ea typeface="ＭＳ Ｐゴシック" panose="020B0600070205080204" pitchFamily="34" charset="-128"/>
              </a:rPr>
              <a:t>E-mai</a:t>
            </a:r>
            <a:r>
              <a:rPr lang="en-US" sz="2000" dirty="0">
                <a:ea typeface="ＭＳ Ｐゴシック" panose="020B0600070205080204" pitchFamily="34" charset="-128"/>
              </a:rPr>
              <a:t>l, person-to-person messaging, document sharing.</a:t>
            </a:r>
          </a:p>
          <a:p>
            <a:r>
              <a:rPr lang="en-US" sz="2000" b="1" dirty="0">
                <a:ea typeface="ＭＳ Ｐゴシック" panose="020B0600070205080204" pitchFamily="34" charset="-128"/>
              </a:rPr>
              <a:t>Chatting and instant messaging</a:t>
            </a:r>
            <a:r>
              <a:rPr lang="en-US" sz="2000" dirty="0">
                <a:ea typeface="ＭＳ Ｐゴシック" panose="020B0600070205080204" pitchFamily="34" charset="-128"/>
              </a:rPr>
              <a:t>, interactive conversations.</a:t>
            </a:r>
          </a:p>
          <a:p>
            <a:r>
              <a:rPr lang="en-US" sz="2000" b="1" dirty="0">
                <a:ea typeface="ＭＳ Ｐゴシック" panose="020B0600070205080204" pitchFamily="34" charset="-128"/>
              </a:rPr>
              <a:t>Newsgroups</a:t>
            </a:r>
            <a:r>
              <a:rPr lang="en-US" sz="2000" dirty="0">
                <a:ea typeface="ＭＳ Ｐゴシック" panose="020B0600070205080204" pitchFamily="34" charset="-128"/>
              </a:rPr>
              <a:t>, discussion groups on electronic bulletin boards.</a:t>
            </a:r>
          </a:p>
          <a:p>
            <a:r>
              <a:rPr lang="en-US" sz="2000" b="1" dirty="0">
                <a:ea typeface="ＭＳ Ｐゴシック" panose="020B0600070205080204" pitchFamily="34" charset="-128"/>
              </a:rPr>
              <a:t>Telnet</a:t>
            </a:r>
            <a:r>
              <a:rPr lang="en-US" sz="2000" dirty="0">
                <a:ea typeface="ＭＳ Ｐゴシック" panose="020B0600070205080204" pitchFamily="34" charset="-128"/>
              </a:rPr>
              <a:t>, logging on to one computer system and doing work on another.</a:t>
            </a:r>
          </a:p>
          <a:p>
            <a:r>
              <a:rPr lang="en-US" sz="2000" b="1" dirty="0">
                <a:ea typeface="ＭＳ Ｐゴシック" panose="020B0600070205080204" pitchFamily="34" charset="-128"/>
              </a:rPr>
              <a:t>File Transfer Protocol (FTP), </a:t>
            </a:r>
            <a:r>
              <a:rPr lang="en-US" sz="2000" dirty="0">
                <a:ea typeface="ＭＳ Ｐゴシック" panose="020B0600070205080204" pitchFamily="34" charset="-128"/>
              </a:rPr>
              <a:t>transferring files from computer to computer. </a:t>
            </a:r>
          </a:p>
          <a:p>
            <a:r>
              <a:rPr lang="en-US" sz="2000" b="1" dirty="0">
                <a:ea typeface="ＭＳ Ｐゴシック" panose="020B0600070205080204" pitchFamily="34" charset="-128"/>
              </a:rPr>
              <a:t>World Wide Web</a:t>
            </a:r>
            <a:r>
              <a:rPr lang="en-US" sz="2000" dirty="0">
                <a:ea typeface="ＭＳ Ｐゴシック" panose="020B0600070205080204" pitchFamily="34" charset="-128"/>
              </a:rPr>
              <a:t>, retrieving, formatting, &amp; displaying information (text, audio, graphics &amp; video) using hypertext links.</a:t>
            </a:r>
          </a:p>
          <a:p>
            <a:r>
              <a:rPr lang="en-US" sz="2000" b="1" dirty="0">
                <a:ea typeface="ＭＳ Ｐゴシック" panose="020B0600070205080204" pitchFamily="34" charset="-128"/>
              </a:rPr>
              <a:t>VoIP</a:t>
            </a:r>
          </a:p>
          <a:p>
            <a:r>
              <a:rPr lang="en-US" sz="2000" b="1" dirty="0">
                <a:ea typeface="ＭＳ Ｐゴシック" panose="020B0600070205080204" pitchFamily="34" charset="-128"/>
              </a:rPr>
              <a:t>Virtual private network (VPN)</a:t>
            </a:r>
          </a:p>
          <a:p>
            <a:endParaRPr lang="en-US" dirty="0"/>
          </a:p>
        </p:txBody>
      </p:sp>
      <p:sp>
        <p:nvSpPr>
          <p:cNvPr id="3" name="Title 2"/>
          <p:cNvSpPr>
            <a:spLocks noGrp="1"/>
          </p:cNvSpPr>
          <p:nvPr>
            <p:ph type="title"/>
          </p:nvPr>
        </p:nvSpPr>
        <p:spPr/>
        <p:txBody>
          <a:bodyPr/>
          <a:lstStyle/>
          <a:p>
            <a:r>
              <a:rPr lang="en-US" dirty="0"/>
              <a:t>Internet Services &amp; Communication Tools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33</a:t>
            </a:fld>
            <a:endParaRPr lang="en-US" dirty="0"/>
          </a:p>
        </p:txBody>
      </p:sp>
    </p:spTree>
    <p:extLst>
      <p:ext uri="{BB962C8B-B14F-4D97-AF65-F5344CB8AC3E}">
        <p14:creationId xmlns:p14="http://schemas.microsoft.com/office/powerpoint/2010/main" val="34978074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How Voice over IP (VoIP) works?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34</a:t>
            </a:fld>
            <a:endParaRPr lang="en-US" dirty="0"/>
          </a:p>
        </p:txBody>
      </p:sp>
      <p:pic>
        <p:nvPicPr>
          <p:cNvPr id="5" name="Picture Placeholder 10" descr="Fig-7-01.png"/>
          <p:cNvPicPr>
            <a:picLocks noGrp="1" noChangeAspect="1"/>
          </p:cNvPicPr>
          <p:nvPr>
            <p:ph sz="quarter" idx="12"/>
          </p:nvPr>
        </p:nvPicPr>
        <p:blipFill>
          <a:blip r:embed="rId2"/>
          <a:stretch>
            <a:fillRect/>
          </a:stretch>
        </p:blipFill>
        <p:spPr>
          <a:xfrm>
            <a:off x="263013" y="1524000"/>
            <a:ext cx="8763000" cy="3138747"/>
          </a:xfrm>
        </p:spPr>
      </p:pic>
      <p:sp>
        <p:nvSpPr>
          <p:cNvPr id="6" name="TextBox 5"/>
          <p:cNvSpPr txBox="1"/>
          <p:nvPr/>
        </p:nvSpPr>
        <p:spPr>
          <a:xfrm>
            <a:off x="228600" y="5119947"/>
            <a:ext cx="8652387" cy="1077218"/>
          </a:xfrm>
          <a:prstGeom prst="rect">
            <a:avLst/>
          </a:prstGeom>
          <a:noFill/>
        </p:spPr>
        <p:txBody>
          <a:bodyPr wrap="square" rtlCol="0">
            <a:spAutoFit/>
          </a:bodyPr>
          <a:lstStyle/>
          <a:p>
            <a:r>
              <a:rPr lang="en-US" sz="1600" b="1" dirty="0">
                <a:latin typeface="Candara" panose="020E0502030303020204" pitchFamily="34" charset="0"/>
              </a:rPr>
              <a:t>An VoIP phone call digitizes and breaks up a voice message into data packets that may travel along different routes before being reassembled at the final destination</a:t>
            </a:r>
            <a:r>
              <a:rPr lang="en-US" sz="1600" dirty="0">
                <a:latin typeface="Candara" panose="020E0502030303020204" pitchFamily="34" charset="0"/>
              </a:rPr>
              <a:t>. </a:t>
            </a:r>
            <a:r>
              <a:rPr lang="en-US" sz="1600" b="1" dirty="0">
                <a:latin typeface="Candara" panose="020E0502030303020204" pitchFamily="34" charset="0"/>
              </a:rPr>
              <a:t>A processor </a:t>
            </a:r>
            <a:r>
              <a:rPr lang="en-US" sz="1600" dirty="0">
                <a:latin typeface="Candara" panose="020E0502030303020204" pitchFamily="34" charset="0"/>
              </a:rPr>
              <a:t>nearest the call’s destination</a:t>
            </a:r>
            <a:r>
              <a:rPr lang="en-US" sz="1600" b="1" dirty="0">
                <a:latin typeface="Candara" panose="020E0502030303020204" pitchFamily="34" charset="0"/>
              </a:rPr>
              <a:t>, called a gateway, arranges the packets in the proper order and directs them </a:t>
            </a:r>
            <a:r>
              <a:rPr lang="en-US" sz="1600" dirty="0">
                <a:latin typeface="Candara" panose="020E0502030303020204" pitchFamily="34" charset="0"/>
              </a:rPr>
              <a:t>to the telephone number of the receiver or the IP address of the receiving computer. </a:t>
            </a:r>
          </a:p>
        </p:txBody>
      </p:sp>
    </p:spTree>
    <p:extLst>
      <p:ext uri="{BB962C8B-B14F-4D97-AF65-F5344CB8AC3E}">
        <p14:creationId xmlns:p14="http://schemas.microsoft.com/office/powerpoint/2010/main" val="36454681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Virtual Private Network (VPN)</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35</a:t>
            </a:fld>
            <a:endParaRPr lang="en-US" dirty="0"/>
          </a:p>
        </p:txBody>
      </p:sp>
      <p:pic>
        <p:nvPicPr>
          <p:cNvPr id="5" name="Picture Placeholder 10" descr="Fig-7-02.png"/>
          <p:cNvPicPr>
            <a:picLocks noGrp="1" noChangeAspect="1"/>
          </p:cNvPicPr>
          <p:nvPr>
            <p:ph sz="quarter" idx="12"/>
          </p:nvPr>
        </p:nvPicPr>
        <p:blipFill>
          <a:blip r:embed="rId2"/>
          <a:stretch>
            <a:fillRect/>
          </a:stretch>
        </p:blipFill>
        <p:spPr>
          <a:xfrm>
            <a:off x="4315450" y="1371600"/>
            <a:ext cx="4676150" cy="3048000"/>
          </a:xfrm>
        </p:spPr>
      </p:pic>
      <p:sp>
        <p:nvSpPr>
          <p:cNvPr id="7" name="Rectangle 6"/>
          <p:cNvSpPr/>
          <p:nvPr/>
        </p:nvSpPr>
        <p:spPr>
          <a:xfrm>
            <a:off x="381000" y="4572000"/>
            <a:ext cx="8610600" cy="16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dirty="0">
                <a:solidFill>
                  <a:schemeClr val="tx1"/>
                </a:solidFill>
                <a:latin typeface="Candara" panose="020E0502030303020204" pitchFamily="34" charset="0"/>
              </a:rPr>
              <a:t>This graphic illustrates how a virtual private network works. The rectangles A, B, C, and D represent different computers on the VPN. In </a:t>
            </a:r>
            <a:r>
              <a:rPr lang="en-US" sz="1600" b="1" dirty="0">
                <a:solidFill>
                  <a:schemeClr val="tx1"/>
                </a:solidFill>
                <a:latin typeface="Candara" panose="020E0502030303020204" pitchFamily="34" charset="0"/>
              </a:rPr>
              <a:t>a process called tunneling, packets of data are encrypted and wrapped inside IP packets</a:t>
            </a:r>
            <a:r>
              <a:rPr lang="en-US" sz="1600" dirty="0">
                <a:solidFill>
                  <a:schemeClr val="tx1"/>
                </a:solidFill>
                <a:latin typeface="Candara" panose="020E0502030303020204" pitchFamily="34" charset="0"/>
              </a:rPr>
              <a:t>.</a:t>
            </a:r>
          </a:p>
          <a:p>
            <a:pPr marL="285750" indent="-285750">
              <a:buFont typeface="Arial" panose="020B0604020202020204" pitchFamily="34" charset="0"/>
              <a:buChar char="•"/>
            </a:pPr>
            <a:endParaRPr lang="en-US" sz="1600" dirty="0">
              <a:solidFill>
                <a:schemeClr val="tx1"/>
              </a:solidFill>
              <a:latin typeface="Candara" panose="020E0502030303020204" pitchFamily="34" charset="0"/>
            </a:endParaRPr>
          </a:p>
          <a:p>
            <a:pPr marL="285750" indent="-285750">
              <a:buFont typeface="Arial" panose="020B0604020202020204" pitchFamily="34" charset="0"/>
              <a:buChar char="•"/>
            </a:pPr>
            <a:r>
              <a:rPr lang="en-US" sz="1600" dirty="0">
                <a:solidFill>
                  <a:schemeClr val="tx1"/>
                </a:solidFill>
                <a:latin typeface="Candara" panose="020E0502030303020204" pitchFamily="34" charset="0"/>
              </a:rPr>
              <a:t>By adding this wrapper around a network message to hide its content, </a:t>
            </a:r>
            <a:r>
              <a:rPr lang="en-US" sz="1600" b="1" dirty="0">
                <a:solidFill>
                  <a:schemeClr val="tx1"/>
                </a:solidFill>
                <a:latin typeface="Candara" panose="020E0502030303020204" pitchFamily="34" charset="0"/>
              </a:rPr>
              <a:t>business firms create a private connection that travels through the public Internet.</a:t>
            </a:r>
          </a:p>
        </p:txBody>
      </p:sp>
      <p:sp>
        <p:nvSpPr>
          <p:cNvPr id="8" name="Rectangle 7"/>
          <p:cNvSpPr/>
          <p:nvPr/>
        </p:nvSpPr>
        <p:spPr>
          <a:xfrm>
            <a:off x="228600" y="1676400"/>
            <a:ext cx="3733800" cy="2667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b="1" dirty="0">
                <a:solidFill>
                  <a:schemeClr val="tx1"/>
                </a:solidFill>
                <a:latin typeface="Candara" panose="020E0502030303020204" pitchFamily="34" charset="0"/>
              </a:rPr>
              <a:t>VPN</a:t>
            </a:r>
            <a:r>
              <a:rPr lang="en-US" sz="1600" dirty="0">
                <a:solidFill>
                  <a:schemeClr val="tx1"/>
                </a:solidFill>
                <a:latin typeface="Candara" panose="020E0502030303020204" pitchFamily="34" charset="0"/>
              </a:rPr>
              <a:t> is a secure, encrypted, private network that has been configured within a public network. </a:t>
            </a:r>
          </a:p>
          <a:p>
            <a:pPr marL="285750" indent="-285750">
              <a:buFont typeface="Arial" panose="020B0604020202020204" pitchFamily="34" charset="0"/>
              <a:buChar char="•"/>
            </a:pPr>
            <a:endParaRPr lang="en-US" sz="1600" dirty="0">
              <a:solidFill>
                <a:schemeClr val="tx1"/>
              </a:solidFill>
              <a:latin typeface="Candara" panose="020E0502030303020204" pitchFamily="34" charset="0"/>
            </a:endParaRPr>
          </a:p>
          <a:p>
            <a:pPr marL="285750" indent="-285750">
              <a:buFont typeface="Arial" panose="020B0604020202020204" pitchFamily="34" charset="0"/>
              <a:buChar char="•"/>
            </a:pPr>
            <a:r>
              <a:rPr lang="en-US" sz="1600" b="1" dirty="0">
                <a:solidFill>
                  <a:schemeClr val="tx1"/>
                </a:solidFill>
                <a:latin typeface="Candara" panose="020E0502030303020204" pitchFamily="34" charset="0"/>
              </a:rPr>
              <a:t>Tunnel</a:t>
            </a:r>
            <a:r>
              <a:rPr lang="en-US" sz="1600" dirty="0">
                <a:solidFill>
                  <a:schemeClr val="tx1"/>
                </a:solidFill>
                <a:latin typeface="Candara" panose="020E0502030303020204" pitchFamily="34" charset="0"/>
              </a:rPr>
              <a:t>: Point-to-Point Tunneling Protocol (PPTP)</a:t>
            </a:r>
          </a:p>
          <a:p>
            <a:pPr marL="285750" indent="-285750">
              <a:buFont typeface="Arial" panose="020B0604020202020204" pitchFamily="34" charset="0"/>
              <a:buChar char="•"/>
            </a:pPr>
            <a:endParaRPr lang="en-US" sz="1600" dirty="0">
              <a:solidFill>
                <a:schemeClr val="tx1"/>
              </a:solidFill>
              <a:latin typeface="Candara" panose="020E0502030303020204" pitchFamily="34" charset="0"/>
            </a:endParaRPr>
          </a:p>
          <a:p>
            <a:pPr marL="285750" indent="-285750">
              <a:buFont typeface="Arial" panose="020B0604020202020204" pitchFamily="34" charset="0"/>
              <a:buChar char="•"/>
            </a:pPr>
            <a:r>
              <a:rPr lang="en-US" sz="1600" dirty="0">
                <a:solidFill>
                  <a:schemeClr val="tx1"/>
                </a:solidFill>
                <a:latin typeface="Candara" panose="020E0502030303020204" pitchFamily="34" charset="0"/>
              </a:rPr>
              <a:t>It provides a network infrastructure for combining voice and data networks. </a:t>
            </a:r>
          </a:p>
        </p:txBody>
      </p:sp>
    </p:spTree>
    <p:extLst>
      <p:ext uri="{BB962C8B-B14F-4D97-AF65-F5344CB8AC3E}">
        <p14:creationId xmlns:p14="http://schemas.microsoft.com/office/powerpoint/2010/main" val="38831663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How Google Works?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36</a:t>
            </a:fld>
            <a:endParaRPr lang="en-US" dirty="0"/>
          </a:p>
        </p:txBody>
      </p:sp>
      <p:pic>
        <p:nvPicPr>
          <p:cNvPr id="5" name="Picture Placeholder 10" descr="Fig-7-02.png"/>
          <p:cNvPicPr>
            <a:picLocks noGrp="1" noChangeAspect="1"/>
          </p:cNvPicPr>
          <p:nvPr>
            <p:ph sz="quarter" idx="12"/>
          </p:nvPr>
        </p:nvPicPr>
        <p:blipFill>
          <a:blip r:embed="rId2"/>
          <a:stretch>
            <a:fillRect/>
          </a:stretch>
        </p:blipFill>
        <p:spPr>
          <a:xfrm>
            <a:off x="1981200" y="1524000"/>
            <a:ext cx="7010400" cy="4596698"/>
          </a:xfrm>
        </p:spPr>
      </p:pic>
      <p:sp>
        <p:nvSpPr>
          <p:cNvPr id="6" name="TextBox 5"/>
          <p:cNvSpPr txBox="1"/>
          <p:nvPr/>
        </p:nvSpPr>
        <p:spPr>
          <a:xfrm>
            <a:off x="228600" y="1828800"/>
            <a:ext cx="1752600" cy="4278094"/>
          </a:xfrm>
          <a:prstGeom prst="rect">
            <a:avLst/>
          </a:prstGeom>
          <a:noFill/>
        </p:spPr>
        <p:txBody>
          <a:bodyPr wrap="square" rtlCol="0">
            <a:spAutoFit/>
          </a:bodyPr>
          <a:lstStyle/>
          <a:p>
            <a:r>
              <a:rPr lang="en-US" sz="1600" dirty="0">
                <a:latin typeface="Candara" panose="020E0502030303020204" pitchFamily="34" charset="0"/>
              </a:rPr>
              <a:t>The Google search engine is continuously </a:t>
            </a:r>
            <a:r>
              <a:rPr lang="en-US" sz="1600" b="1" dirty="0">
                <a:latin typeface="Candara" panose="020E0502030303020204" pitchFamily="34" charset="0"/>
              </a:rPr>
              <a:t>crawling the Web, indexing the content of each page, calculating its popularity, and storing the pages </a:t>
            </a:r>
            <a:r>
              <a:rPr lang="en-US" sz="1600" dirty="0">
                <a:latin typeface="Candara" panose="020E0502030303020204" pitchFamily="34" charset="0"/>
              </a:rPr>
              <a:t>so that it can respond quickly to user requests to see a page. The entire process takes about one-half second.</a:t>
            </a:r>
          </a:p>
        </p:txBody>
      </p:sp>
    </p:spTree>
    <p:extLst>
      <p:ext uri="{BB962C8B-B14F-4D97-AF65-F5344CB8AC3E}">
        <p14:creationId xmlns:p14="http://schemas.microsoft.com/office/powerpoint/2010/main" val="15150600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spcAft>
                <a:spcPts val="200"/>
              </a:spcAft>
            </a:pPr>
            <a:r>
              <a:rPr lang="en-US" sz="2000" b="1" dirty="0">
                <a:ea typeface="ＭＳ Ｐゴシック" panose="020B0600070205080204" pitchFamily="34" charset="-128"/>
              </a:rPr>
              <a:t>Four defining features</a:t>
            </a:r>
          </a:p>
          <a:p>
            <a:pPr marL="971550" lvl="1" indent="-457200">
              <a:spcAft>
                <a:spcPts val="200"/>
              </a:spcAft>
              <a:buFont typeface="Courier New" panose="02070309020205020404" pitchFamily="49" charset="0"/>
              <a:buChar char="o"/>
            </a:pPr>
            <a:r>
              <a:rPr lang="en-US" sz="2000" dirty="0">
                <a:ea typeface="ＭＳ Ｐゴシック" panose="020B0600070205080204" pitchFamily="34" charset="-128"/>
              </a:rPr>
              <a:t>Interactivity</a:t>
            </a:r>
          </a:p>
          <a:p>
            <a:pPr marL="971550" lvl="1" indent="-457200">
              <a:spcAft>
                <a:spcPts val="200"/>
              </a:spcAft>
              <a:buFont typeface="Courier New" panose="02070309020205020404" pitchFamily="49" charset="0"/>
              <a:buChar char="o"/>
            </a:pPr>
            <a:r>
              <a:rPr lang="en-US" sz="2000" dirty="0">
                <a:ea typeface="ＭＳ Ｐゴシック" panose="020B0600070205080204" pitchFamily="34" charset="-128"/>
              </a:rPr>
              <a:t>Real-time user control</a:t>
            </a:r>
          </a:p>
          <a:p>
            <a:pPr marL="971550" lvl="1" indent="-457200">
              <a:spcAft>
                <a:spcPts val="200"/>
              </a:spcAft>
              <a:buFont typeface="Courier New" panose="02070309020205020404" pitchFamily="49" charset="0"/>
              <a:buChar char="o"/>
            </a:pPr>
            <a:r>
              <a:rPr lang="en-US" sz="2000" dirty="0">
                <a:ea typeface="ＭＳ Ｐゴシック" panose="020B0600070205080204" pitchFamily="34" charset="-128"/>
              </a:rPr>
              <a:t>Social participation</a:t>
            </a:r>
          </a:p>
          <a:p>
            <a:pPr marL="971550" lvl="1" indent="-457200">
              <a:buFont typeface="Courier New" panose="02070309020205020404" pitchFamily="49" charset="0"/>
              <a:buChar char="o"/>
            </a:pPr>
            <a:r>
              <a:rPr lang="en-US" sz="2000" dirty="0">
                <a:ea typeface="ＭＳ Ｐゴシック" panose="020B0600070205080204" pitchFamily="34" charset="-128"/>
              </a:rPr>
              <a:t>User-generated content</a:t>
            </a:r>
          </a:p>
          <a:p>
            <a:pPr>
              <a:spcAft>
                <a:spcPts val="200"/>
              </a:spcAft>
            </a:pPr>
            <a:r>
              <a:rPr lang="en-US" sz="2000" b="1" dirty="0">
                <a:ea typeface="ＭＳ Ｐゴシック" panose="020B0600070205080204" pitchFamily="34" charset="-128"/>
              </a:rPr>
              <a:t>Technologies and services behind these features</a:t>
            </a:r>
          </a:p>
          <a:p>
            <a:pPr marL="971550" lvl="1" indent="-457200">
              <a:spcAft>
                <a:spcPts val="200"/>
              </a:spcAft>
              <a:buFont typeface="Courier New" panose="02070309020205020404" pitchFamily="49" charset="0"/>
              <a:buChar char="o"/>
            </a:pPr>
            <a:r>
              <a:rPr lang="en-US" sz="2000" dirty="0">
                <a:ea typeface="ＭＳ Ｐゴシック" panose="020B0600070205080204" pitchFamily="34" charset="-128"/>
              </a:rPr>
              <a:t>Cloud computing</a:t>
            </a:r>
          </a:p>
          <a:p>
            <a:pPr marL="971550" lvl="1" indent="-457200">
              <a:spcAft>
                <a:spcPts val="200"/>
              </a:spcAft>
              <a:buFont typeface="Courier New" panose="02070309020205020404" pitchFamily="49" charset="0"/>
              <a:buChar char="o"/>
            </a:pPr>
            <a:r>
              <a:rPr lang="en-US" sz="2000" dirty="0">
                <a:ea typeface="ＭＳ Ｐゴシック" panose="020B0600070205080204" pitchFamily="34" charset="-128"/>
              </a:rPr>
              <a:t>Blogs/RSS (Rich Site Summary or Really Simple Syndication)</a:t>
            </a:r>
          </a:p>
          <a:p>
            <a:pPr marL="971550" lvl="1" indent="-457200">
              <a:spcAft>
                <a:spcPts val="200"/>
              </a:spcAft>
              <a:buFont typeface="Courier New" panose="02070309020205020404" pitchFamily="49" charset="0"/>
              <a:buChar char="o"/>
            </a:pPr>
            <a:r>
              <a:rPr lang="en-US" sz="2000" dirty="0" err="1">
                <a:ea typeface="ＭＳ Ｐゴシック" panose="020B0600070205080204" pitchFamily="34" charset="-128"/>
              </a:rPr>
              <a:t>Mashups</a:t>
            </a:r>
            <a:r>
              <a:rPr lang="en-US" sz="2000" dirty="0">
                <a:ea typeface="ＭＳ Ｐゴシック" panose="020B0600070205080204" pitchFamily="34" charset="-128"/>
              </a:rPr>
              <a:t>  &amp; widgets</a:t>
            </a:r>
          </a:p>
          <a:p>
            <a:pPr marL="971550" lvl="1" indent="-457200">
              <a:spcAft>
                <a:spcPts val="200"/>
              </a:spcAft>
              <a:buFont typeface="Courier New" panose="02070309020205020404" pitchFamily="49" charset="0"/>
              <a:buChar char="o"/>
            </a:pPr>
            <a:r>
              <a:rPr lang="en-US" sz="2000" dirty="0">
                <a:ea typeface="ＭＳ Ｐゴシック" panose="020B0600070205080204" pitchFamily="34" charset="-128"/>
              </a:rPr>
              <a:t>Wikis</a:t>
            </a:r>
          </a:p>
          <a:p>
            <a:pPr marL="971550" lvl="1" indent="-457200">
              <a:buFont typeface="Courier New" panose="02070309020205020404" pitchFamily="49" charset="0"/>
              <a:buChar char="o"/>
            </a:pPr>
            <a:r>
              <a:rPr lang="en-US" sz="2000" dirty="0">
                <a:ea typeface="ＭＳ Ｐゴシック" panose="020B0600070205080204" pitchFamily="34" charset="-128"/>
              </a:rPr>
              <a:t>Social networks</a:t>
            </a:r>
          </a:p>
        </p:txBody>
      </p:sp>
      <p:sp>
        <p:nvSpPr>
          <p:cNvPr id="3" name="Title 2"/>
          <p:cNvSpPr>
            <a:spLocks noGrp="1"/>
          </p:cNvSpPr>
          <p:nvPr>
            <p:ph type="title"/>
          </p:nvPr>
        </p:nvSpPr>
        <p:spPr/>
        <p:txBody>
          <a:bodyPr/>
          <a:lstStyle/>
          <a:p>
            <a:r>
              <a:rPr lang="en-US" dirty="0"/>
              <a:t>Web 2.0</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37</a:t>
            </a:fld>
            <a:endParaRPr lang="en-US" dirty="0"/>
          </a:p>
        </p:txBody>
      </p:sp>
    </p:spTree>
    <p:extLst>
      <p:ext uri="{BB962C8B-B14F-4D97-AF65-F5344CB8AC3E}">
        <p14:creationId xmlns:p14="http://schemas.microsoft.com/office/powerpoint/2010/main" val="10454375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spcAft>
                <a:spcPts val="200"/>
              </a:spcAft>
            </a:pPr>
            <a:r>
              <a:rPr lang="en-US" sz="2000" dirty="0">
                <a:ea typeface="ＭＳ Ｐゴシック" panose="020B0600070205080204" pitchFamily="34" charset="-128"/>
              </a:rPr>
              <a:t>Effort of W3C to add meaning to existing Web</a:t>
            </a:r>
          </a:p>
          <a:p>
            <a:r>
              <a:rPr lang="en-US" sz="2000" dirty="0">
                <a:ea typeface="ＭＳ Ｐゴシック" panose="020B0600070205080204" pitchFamily="34" charset="-128"/>
              </a:rPr>
              <a:t>Make searching more relevant to user</a:t>
            </a:r>
          </a:p>
          <a:p>
            <a:pPr marL="57150" indent="0">
              <a:buNone/>
            </a:pPr>
            <a:endParaRPr lang="en-US" sz="2000" dirty="0">
              <a:ea typeface="ＭＳ Ｐゴシック" panose="020B0600070205080204" pitchFamily="34" charset="-128"/>
            </a:endParaRPr>
          </a:p>
          <a:p>
            <a:pPr>
              <a:spcAft>
                <a:spcPts val="200"/>
              </a:spcAft>
            </a:pPr>
            <a:r>
              <a:rPr lang="en-US" sz="2000" dirty="0">
                <a:solidFill>
                  <a:srgbClr val="0D0D0D"/>
                </a:solidFill>
              </a:rPr>
              <a:t>Other visions</a:t>
            </a:r>
          </a:p>
          <a:p>
            <a:pPr lvl="1">
              <a:spcAft>
                <a:spcPts val="200"/>
              </a:spcAft>
              <a:buFont typeface="Arial" panose="020B0604020202020204" pitchFamily="34" charset="0"/>
              <a:buChar char="•"/>
            </a:pPr>
            <a:r>
              <a:rPr lang="en-US" sz="2000" dirty="0">
                <a:ea typeface="ＭＳ Ｐゴシック" panose="020B0600070205080204" pitchFamily="34" charset="-128"/>
              </a:rPr>
              <a:t>More “intelligent” computing</a:t>
            </a:r>
          </a:p>
          <a:p>
            <a:pPr lvl="1">
              <a:spcAft>
                <a:spcPts val="200"/>
              </a:spcAft>
              <a:buFont typeface="Arial" panose="020B0604020202020204" pitchFamily="34" charset="0"/>
              <a:buChar char="•"/>
            </a:pPr>
            <a:r>
              <a:rPr lang="en-US" sz="2000" dirty="0">
                <a:ea typeface="ＭＳ Ｐゴシック" panose="020B0600070205080204" pitchFamily="34" charset="-128"/>
              </a:rPr>
              <a:t>3D Web</a:t>
            </a:r>
          </a:p>
          <a:p>
            <a:pPr lvl="1">
              <a:spcAft>
                <a:spcPts val="200"/>
              </a:spcAft>
              <a:buFont typeface="Arial" panose="020B0604020202020204" pitchFamily="34" charset="0"/>
              <a:buChar char="•"/>
            </a:pPr>
            <a:r>
              <a:rPr lang="en-US" sz="2000" dirty="0">
                <a:ea typeface="ＭＳ Ｐゴシック" panose="020B0600070205080204" pitchFamily="34" charset="-128"/>
              </a:rPr>
              <a:t>Pervasive Web</a:t>
            </a:r>
          </a:p>
          <a:p>
            <a:pPr lvl="1">
              <a:spcAft>
                <a:spcPts val="200"/>
              </a:spcAft>
              <a:buFont typeface="Arial" panose="020B0604020202020204" pitchFamily="34" charset="0"/>
              <a:buChar char="•"/>
            </a:pPr>
            <a:r>
              <a:rPr lang="en-US" sz="2000" dirty="0">
                <a:ea typeface="ＭＳ Ｐゴシック" panose="020B0600070205080204" pitchFamily="34" charset="-128"/>
              </a:rPr>
              <a:t>Increase in cloud computing, </a:t>
            </a:r>
            <a:r>
              <a:rPr lang="en-US" sz="2000" dirty="0" err="1">
                <a:ea typeface="ＭＳ Ｐゴシック" panose="020B0600070205080204" pitchFamily="34" charset="-128"/>
              </a:rPr>
              <a:t>SaaS</a:t>
            </a:r>
            <a:endParaRPr lang="en-US" sz="2000" dirty="0">
              <a:ea typeface="ＭＳ Ｐゴシック" panose="020B0600070205080204" pitchFamily="34" charset="-128"/>
            </a:endParaRPr>
          </a:p>
          <a:p>
            <a:pPr lvl="1">
              <a:spcAft>
                <a:spcPts val="200"/>
              </a:spcAft>
              <a:buFont typeface="Arial" panose="020B0604020202020204" pitchFamily="34" charset="0"/>
              <a:buChar char="•"/>
            </a:pPr>
            <a:r>
              <a:rPr lang="en-US" sz="2000" dirty="0">
                <a:ea typeface="ＭＳ Ｐゴシック" panose="020B0600070205080204" pitchFamily="34" charset="-128"/>
              </a:rPr>
              <a:t>Ubiquitous connectivity between mobile and other access devices</a:t>
            </a:r>
          </a:p>
          <a:p>
            <a:pPr lvl="1">
              <a:buFont typeface="Arial" panose="020B0604020202020204" pitchFamily="34" charset="0"/>
              <a:buChar char="•"/>
            </a:pPr>
            <a:r>
              <a:rPr lang="en-US" sz="2000" dirty="0">
                <a:ea typeface="ＭＳ Ｐゴシック" panose="020B0600070205080204" pitchFamily="34" charset="-128"/>
              </a:rPr>
              <a:t>Make Web a more seamless experience</a:t>
            </a:r>
          </a:p>
          <a:p>
            <a:endParaRPr lang="en-US" dirty="0"/>
          </a:p>
        </p:txBody>
      </p:sp>
      <p:sp>
        <p:nvSpPr>
          <p:cNvPr id="3" name="Title 2"/>
          <p:cNvSpPr>
            <a:spLocks noGrp="1"/>
          </p:cNvSpPr>
          <p:nvPr>
            <p:ph type="title"/>
          </p:nvPr>
        </p:nvSpPr>
        <p:spPr/>
        <p:txBody>
          <a:bodyPr/>
          <a:lstStyle/>
          <a:p>
            <a:r>
              <a:rPr lang="en-US" dirty="0"/>
              <a:t>Web 3.0-the Semantic Web</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38</a:t>
            </a:fld>
            <a:endParaRPr lang="en-US" dirty="0"/>
          </a:p>
        </p:txBody>
      </p:sp>
    </p:spTree>
    <p:extLst>
      <p:ext uri="{BB962C8B-B14F-4D97-AF65-F5344CB8AC3E}">
        <p14:creationId xmlns:p14="http://schemas.microsoft.com/office/powerpoint/2010/main" val="31397323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ea typeface="ＭＳ Ｐゴシック" panose="020B0600070205080204" pitchFamily="34" charset="-128"/>
              </a:rPr>
              <a:t>Competing standards for cellular service</a:t>
            </a:r>
          </a:p>
          <a:p>
            <a:pPr lvl="1"/>
            <a:r>
              <a:rPr lang="en-US" sz="2000" dirty="0">
                <a:ea typeface="ＭＳ Ｐゴシック" panose="020B0600070205080204" pitchFamily="34" charset="-128"/>
              </a:rPr>
              <a:t>CDMA: United States</a:t>
            </a:r>
          </a:p>
          <a:p>
            <a:pPr lvl="1"/>
            <a:r>
              <a:rPr lang="en-US" sz="2000" dirty="0">
                <a:ea typeface="ＭＳ Ｐゴシック" panose="020B0600070205080204" pitchFamily="34" charset="-128"/>
              </a:rPr>
              <a:t>GSM: Rest of world, plus AT&amp;T and T-Mobile</a:t>
            </a:r>
          </a:p>
          <a:p>
            <a:pPr lvl="1"/>
            <a:endParaRPr lang="en-US" sz="2000" dirty="0">
              <a:ea typeface="ＭＳ Ｐゴシック" panose="020B0600070205080204" pitchFamily="34" charset="-128"/>
            </a:endParaRPr>
          </a:p>
          <a:p>
            <a:r>
              <a:rPr lang="en-US" sz="2000" b="1" dirty="0">
                <a:ea typeface="ＭＳ Ｐゴシック" panose="020B0600070205080204" pitchFamily="34" charset="-128"/>
              </a:rPr>
              <a:t>Third-generation (3G) networks</a:t>
            </a:r>
          </a:p>
          <a:p>
            <a:pPr lvl="1"/>
            <a:r>
              <a:rPr lang="en-US" sz="2000" dirty="0">
                <a:ea typeface="ＭＳ Ｐゴシック" panose="020B0600070205080204" pitchFamily="34" charset="-128"/>
              </a:rPr>
              <a:t>Suitable for broadband Internet access </a:t>
            </a:r>
          </a:p>
          <a:p>
            <a:pPr lvl="1"/>
            <a:r>
              <a:rPr lang="en-US" sz="2000" dirty="0">
                <a:ea typeface="ＭＳ Ｐゴシック" panose="020B0600070205080204" pitchFamily="34" charset="-128"/>
              </a:rPr>
              <a:t>144 Kbps – 2Mbps</a:t>
            </a:r>
          </a:p>
          <a:p>
            <a:pPr lvl="1"/>
            <a:endParaRPr lang="en-US" sz="2000" dirty="0">
              <a:ea typeface="ＭＳ Ｐゴシック" panose="020B0600070205080204" pitchFamily="34" charset="-128"/>
            </a:endParaRPr>
          </a:p>
          <a:p>
            <a:r>
              <a:rPr lang="en-US" sz="2000" b="1" dirty="0">
                <a:ea typeface="ＭＳ Ｐゴシック" panose="020B0600070205080204" pitchFamily="34" charset="-128"/>
              </a:rPr>
              <a:t>4G networks</a:t>
            </a:r>
          </a:p>
          <a:p>
            <a:pPr lvl="1"/>
            <a:r>
              <a:rPr lang="en-US" sz="2000" dirty="0">
                <a:ea typeface="ＭＳ Ｐゴシック" panose="020B0600070205080204" pitchFamily="34" charset="-128"/>
              </a:rPr>
              <a:t>Entirely  packet-switched</a:t>
            </a:r>
          </a:p>
          <a:p>
            <a:pPr lvl="1"/>
            <a:r>
              <a:rPr lang="en-US" sz="2000" dirty="0">
                <a:ea typeface="ＭＳ Ｐゴシック" panose="020B0600070205080204" pitchFamily="34" charset="-128"/>
              </a:rPr>
              <a:t>100 Mbps – 1Gbps</a:t>
            </a:r>
          </a:p>
          <a:p>
            <a:endParaRPr lang="en-US" dirty="0"/>
          </a:p>
        </p:txBody>
      </p:sp>
      <p:sp>
        <p:nvSpPr>
          <p:cNvPr id="3" name="Title 2"/>
          <p:cNvSpPr>
            <a:spLocks noGrp="1"/>
          </p:cNvSpPr>
          <p:nvPr>
            <p:ph type="title"/>
          </p:nvPr>
        </p:nvSpPr>
        <p:spPr/>
        <p:txBody>
          <a:bodyPr/>
          <a:lstStyle/>
          <a:p>
            <a:r>
              <a:rPr lang="en-US" dirty="0">
                <a:solidFill>
                  <a:srgbClr val="0D0D0D"/>
                </a:solidFill>
              </a:rPr>
              <a:t>Cellular systems</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39</a:t>
            </a:fld>
            <a:endParaRPr lang="en-US" dirty="0"/>
          </a:p>
        </p:txBody>
      </p:sp>
    </p:spTree>
    <p:extLst>
      <p:ext uri="{BB962C8B-B14F-4D97-AF65-F5344CB8AC3E}">
        <p14:creationId xmlns:p14="http://schemas.microsoft.com/office/powerpoint/2010/main" val="2631714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dirty="0">
                <a:ea typeface="ＭＳ Ｐゴシック" panose="020B0600070205080204" pitchFamily="34" charset="-128"/>
              </a:rPr>
              <a:t>Two or more connected computers,</a:t>
            </a:r>
          </a:p>
          <a:p>
            <a:endParaRPr lang="en-US" sz="2000" b="1" dirty="0">
              <a:ea typeface="ＭＳ Ｐゴシック" panose="020B0600070205080204" pitchFamily="34" charset="-128"/>
            </a:endParaRPr>
          </a:p>
          <a:p>
            <a:r>
              <a:rPr lang="en-US" sz="2000" b="1" dirty="0">
                <a:ea typeface="ＭＳ Ｐゴシック" panose="020B0600070205080204" pitchFamily="34" charset="-128"/>
              </a:rPr>
              <a:t>Major components </a:t>
            </a:r>
            <a:r>
              <a:rPr lang="en-US" sz="2000" dirty="0">
                <a:ea typeface="ＭＳ Ｐゴシック" panose="020B0600070205080204" pitchFamily="34" charset="-128"/>
              </a:rPr>
              <a:t>in simple network</a:t>
            </a:r>
            <a:endParaRPr lang="en-US" dirty="0">
              <a:ea typeface="ＭＳ Ｐゴシック" panose="020B0600070205080204" pitchFamily="34" charset="-128"/>
            </a:endParaRPr>
          </a:p>
          <a:p>
            <a:pPr lvl="1"/>
            <a:r>
              <a:rPr lang="en-US" sz="1800" dirty="0">
                <a:ea typeface="ＭＳ Ｐゴシック" panose="020B0600070205080204" pitchFamily="34" charset="-128"/>
              </a:rPr>
              <a:t>Client computer </a:t>
            </a:r>
          </a:p>
          <a:p>
            <a:pPr lvl="1"/>
            <a:r>
              <a:rPr lang="en-US" sz="1800" dirty="0">
                <a:ea typeface="ＭＳ Ｐゴシック" panose="020B0600070205080204" pitchFamily="34" charset="-128"/>
              </a:rPr>
              <a:t>Server computer</a:t>
            </a:r>
          </a:p>
          <a:p>
            <a:pPr lvl="1"/>
            <a:r>
              <a:rPr lang="en-US" sz="1800" dirty="0">
                <a:ea typeface="ＭＳ Ｐゴシック" panose="020B0600070205080204" pitchFamily="34" charset="-128"/>
              </a:rPr>
              <a:t>Network Interface Card (NICs)</a:t>
            </a:r>
          </a:p>
          <a:p>
            <a:pPr lvl="1"/>
            <a:r>
              <a:rPr lang="en-US" sz="1800" dirty="0">
                <a:ea typeface="ＭＳ Ｐゴシック" panose="020B0600070205080204" pitchFamily="34" charset="-128"/>
              </a:rPr>
              <a:t>Connection medium</a:t>
            </a:r>
          </a:p>
          <a:p>
            <a:pPr lvl="1"/>
            <a:r>
              <a:rPr lang="en-US" sz="1800" dirty="0">
                <a:ea typeface="ＭＳ Ｐゴシック" panose="020B0600070205080204" pitchFamily="34" charset="-128"/>
              </a:rPr>
              <a:t>Network Operating System (NOS)</a:t>
            </a:r>
          </a:p>
          <a:p>
            <a:pPr lvl="1"/>
            <a:r>
              <a:rPr lang="en-US" sz="1800" dirty="0">
                <a:ea typeface="ＭＳ Ｐゴシック" panose="020B0600070205080204" pitchFamily="34" charset="-128"/>
              </a:rPr>
              <a:t>Hub or switch</a:t>
            </a:r>
          </a:p>
          <a:p>
            <a:pPr lvl="1"/>
            <a:r>
              <a:rPr lang="en-US" sz="1800" dirty="0">
                <a:ea typeface="ＭＳ Ｐゴシック" panose="020B0600070205080204" pitchFamily="34" charset="-128"/>
              </a:rPr>
              <a:t>Routers</a:t>
            </a:r>
          </a:p>
        </p:txBody>
      </p:sp>
      <p:sp>
        <p:nvSpPr>
          <p:cNvPr id="3" name="Title 2"/>
          <p:cNvSpPr>
            <a:spLocks noGrp="1"/>
          </p:cNvSpPr>
          <p:nvPr>
            <p:ph type="title"/>
          </p:nvPr>
        </p:nvSpPr>
        <p:spPr/>
        <p:txBody>
          <a:bodyPr/>
          <a:lstStyle/>
          <a:p>
            <a:r>
              <a:rPr lang="en-US" dirty="0"/>
              <a:t>What is a Computer Network?</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4</a:t>
            </a:fld>
            <a:endParaRPr lang="en-US" dirty="0"/>
          </a:p>
        </p:txBody>
      </p:sp>
    </p:spTree>
    <p:extLst>
      <p:ext uri="{BB962C8B-B14F-4D97-AF65-F5344CB8AC3E}">
        <p14:creationId xmlns:p14="http://schemas.microsoft.com/office/powerpoint/2010/main" val="34176900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524000"/>
            <a:ext cx="8763000" cy="4648200"/>
          </a:xfrm>
        </p:spPr>
        <p:txBody>
          <a:bodyPr/>
          <a:lstStyle/>
          <a:p>
            <a:pPr>
              <a:lnSpc>
                <a:spcPct val="90000"/>
              </a:lnSpc>
            </a:pPr>
            <a:r>
              <a:rPr lang="en-US" sz="1800" b="1" dirty="0"/>
              <a:t>Two major technologies</a:t>
            </a:r>
            <a:r>
              <a:rPr lang="en-US" sz="1800" dirty="0"/>
              <a:t>: Wi-Fi and Bluetooth</a:t>
            </a:r>
          </a:p>
          <a:p>
            <a:pPr marL="457200" indent="-457200">
              <a:lnSpc>
                <a:spcPct val="90000"/>
              </a:lnSpc>
              <a:buFont typeface="+mj-lt"/>
              <a:buAutoNum type="arabicPeriod"/>
            </a:pPr>
            <a:r>
              <a:rPr lang="en-US" sz="1800" b="1" dirty="0"/>
              <a:t>Wi-Fi (802.11)</a:t>
            </a:r>
            <a:endParaRPr lang="en-US" sz="2000" b="1" dirty="0"/>
          </a:p>
          <a:p>
            <a:pPr lvl="1">
              <a:lnSpc>
                <a:spcPct val="90000"/>
              </a:lnSpc>
            </a:pPr>
            <a:r>
              <a:rPr lang="en-US" sz="1600" b="1" dirty="0"/>
              <a:t>Wireless standard for Ethernet networks with greater speed and range</a:t>
            </a:r>
          </a:p>
          <a:p>
            <a:pPr lvl="1">
              <a:lnSpc>
                <a:spcPct val="90000"/>
              </a:lnSpc>
            </a:pPr>
            <a:r>
              <a:rPr lang="en-US" sz="1600" dirty="0"/>
              <a:t>(</a:t>
            </a:r>
            <a:r>
              <a:rPr lang="en-US" sz="1600" b="1" dirty="0"/>
              <a:t>Wireless Fidelity</a:t>
            </a:r>
            <a:r>
              <a:rPr lang="en-US" sz="1600" dirty="0"/>
              <a:t>, also known as 802.11b): first commercially viable standard for WLANs</a:t>
            </a:r>
          </a:p>
          <a:p>
            <a:pPr lvl="1">
              <a:lnSpc>
                <a:spcPct val="90000"/>
              </a:lnSpc>
            </a:pPr>
            <a:r>
              <a:rPr lang="en-US" sz="1600" b="1" dirty="0"/>
              <a:t>wireless access points connect  to Internet directly via a broadband connection and then transmit radio signals to transmitters/receivers installed in laptops or PDAs</a:t>
            </a:r>
          </a:p>
          <a:p>
            <a:pPr lvl="1">
              <a:lnSpc>
                <a:spcPct val="90000"/>
              </a:lnSpc>
            </a:pPr>
            <a:r>
              <a:rPr lang="en-US" sz="1600" b="1" dirty="0"/>
              <a:t>Offers high-bandwidth capacity, but limited range</a:t>
            </a:r>
            <a:r>
              <a:rPr lang="en-US" sz="1600" dirty="0"/>
              <a:t>; is also inexpensive</a:t>
            </a:r>
          </a:p>
          <a:p>
            <a:pPr marL="457200" indent="-457200">
              <a:lnSpc>
                <a:spcPct val="90000"/>
              </a:lnSpc>
              <a:buFont typeface="+mj-lt"/>
              <a:buAutoNum type="arabicPeriod"/>
            </a:pPr>
            <a:r>
              <a:rPr lang="en-US" sz="1800" b="1" dirty="0"/>
              <a:t>Bluetooth (802.11)</a:t>
            </a:r>
          </a:p>
          <a:p>
            <a:pPr lvl="1">
              <a:lnSpc>
                <a:spcPct val="90000"/>
              </a:lnSpc>
            </a:pPr>
            <a:r>
              <a:rPr lang="en-US" sz="1600" b="1" dirty="0"/>
              <a:t>Technology standard for short-range wireless communication under 30 feet</a:t>
            </a:r>
          </a:p>
          <a:p>
            <a:pPr lvl="1">
              <a:lnSpc>
                <a:spcPct val="90000"/>
              </a:lnSpc>
            </a:pPr>
            <a:r>
              <a:rPr lang="en-US" sz="1600" b="1" dirty="0"/>
              <a:t>personal connectivity technology </a:t>
            </a:r>
            <a:r>
              <a:rPr lang="en-US" sz="1600" dirty="0"/>
              <a:t>that enables links between mobile computers, phones, PDAs and connectivity with Internet; has much more limited range than Wi-Fi (</a:t>
            </a:r>
            <a:r>
              <a:rPr lang="en-US" sz="1600" b="1" dirty="0"/>
              <a:t>30 feet vs. 300 meters, links up to 8 devices</a:t>
            </a:r>
            <a:r>
              <a:rPr lang="en-US" sz="1600" dirty="0"/>
              <a:t>)</a:t>
            </a:r>
          </a:p>
          <a:p>
            <a:pPr lvl="1">
              <a:lnSpc>
                <a:spcPct val="90000"/>
              </a:lnSpc>
            </a:pPr>
            <a:endParaRPr lang="en-US" sz="1600" dirty="0"/>
          </a:p>
          <a:p>
            <a:pPr marL="457200" indent="-457200">
              <a:lnSpc>
                <a:spcPct val="90000"/>
              </a:lnSpc>
              <a:buFont typeface="+mj-lt"/>
              <a:buAutoNum type="arabicPeriod"/>
            </a:pPr>
            <a:r>
              <a:rPr lang="en-US" sz="2000" b="1" dirty="0" err="1"/>
              <a:t>WiMax</a:t>
            </a:r>
            <a:r>
              <a:rPr lang="en-US" sz="2000" b="1" dirty="0"/>
              <a:t> (802.16)</a:t>
            </a:r>
          </a:p>
          <a:p>
            <a:pPr marL="857250" lvl="1" indent="-457200">
              <a:lnSpc>
                <a:spcPct val="90000"/>
              </a:lnSpc>
            </a:pPr>
            <a:r>
              <a:rPr lang="en-US" sz="1600" dirty="0"/>
              <a:t>Wireless access range of 31 miles</a:t>
            </a:r>
          </a:p>
        </p:txBody>
      </p:sp>
      <p:sp>
        <p:nvSpPr>
          <p:cNvPr id="3" name="Title 2"/>
          <p:cNvSpPr>
            <a:spLocks noGrp="1"/>
          </p:cNvSpPr>
          <p:nvPr>
            <p:ph type="title"/>
          </p:nvPr>
        </p:nvSpPr>
        <p:spPr/>
        <p:txBody>
          <a:bodyPr/>
          <a:lstStyle/>
          <a:p>
            <a:r>
              <a:rPr lang="en-US" dirty="0"/>
              <a:t>Wireless Local Area Network (WLANs)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40</a:t>
            </a:fld>
            <a:endParaRPr lang="en-US" dirty="0"/>
          </a:p>
        </p:txBody>
      </p:sp>
      <p:pic>
        <p:nvPicPr>
          <p:cNvPr id="5" name="Picture 4" descr="03_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4419600"/>
            <a:ext cx="4267200" cy="1857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41666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724400"/>
          </a:xfrm>
        </p:spPr>
        <p:txBody>
          <a:bodyPr/>
          <a:lstStyle/>
          <a:p>
            <a:pPr>
              <a:spcAft>
                <a:spcPts val="1200"/>
              </a:spcAft>
            </a:pPr>
            <a:r>
              <a:rPr lang="en-US" sz="2000" b="1" dirty="0">
                <a:ea typeface="ＭＳ Ｐゴシック" panose="020B0600070205080204" pitchFamily="34" charset="-128"/>
              </a:rPr>
              <a:t>Use tiny tags with embedded microchips containing data about an item and location, and antenna</a:t>
            </a:r>
          </a:p>
          <a:p>
            <a:pPr>
              <a:spcAft>
                <a:spcPts val="1200"/>
              </a:spcAft>
            </a:pPr>
            <a:r>
              <a:rPr lang="en-US" sz="2000" dirty="0">
                <a:ea typeface="ＭＳ Ｐゴシック" panose="020B0600070205080204" pitchFamily="34" charset="-128"/>
              </a:rPr>
              <a:t>Tags transmit radio signals over short distances to special RFID readers, which send data over network to computer for processing</a:t>
            </a:r>
          </a:p>
          <a:p>
            <a:pPr>
              <a:spcAft>
                <a:spcPts val="1200"/>
              </a:spcAft>
            </a:pPr>
            <a:r>
              <a:rPr lang="en-US" sz="2000" b="1" dirty="0">
                <a:ea typeface="ＭＳ Ｐゴシック" panose="020B0600070205080204" pitchFamily="34" charset="-128"/>
              </a:rPr>
              <a:t>Active RFID:</a:t>
            </a:r>
            <a:r>
              <a:rPr lang="en-US" sz="2000" dirty="0">
                <a:ea typeface="ＭＳ Ｐゴシック" panose="020B0600070205080204" pitchFamily="34" charset="-128"/>
              </a:rPr>
              <a:t> Tags have batteries, data can be rewritten, </a:t>
            </a:r>
            <a:r>
              <a:rPr lang="en-US" sz="2000" b="1" dirty="0">
                <a:ea typeface="ＭＳ Ｐゴシック" panose="020B0600070205080204" pitchFamily="34" charset="-128"/>
              </a:rPr>
              <a:t>range is hundreds of feet, more expensive</a:t>
            </a:r>
          </a:p>
          <a:p>
            <a:r>
              <a:rPr lang="en-US" sz="2000" b="1" dirty="0">
                <a:ea typeface="ＭＳ Ｐゴシック" panose="020B0600070205080204" pitchFamily="34" charset="-128"/>
              </a:rPr>
              <a:t>Passive RFID</a:t>
            </a:r>
            <a:r>
              <a:rPr lang="en-US" sz="2000" dirty="0">
                <a:ea typeface="ＭＳ Ｐゴシック" panose="020B0600070205080204" pitchFamily="34" charset="-128"/>
              </a:rPr>
              <a:t>: </a:t>
            </a:r>
            <a:r>
              <a:rPr lang="en-US" sz="2000" b="1" dirty="0">
                <a:ea typeface="ＭＳ Ｐゴシック" panose="020B0600070205080204" pitchFamily="34" charset="-128"/>
              </a:rPr>
              <a:t>Range is shorter, also smaller, less expensive</a:t>
            </a:r>
            <a:r>
              <a:rPr lang="en-US" sz="2000" dirty="0">
                <a:ea typeface="ＭＳ Ｐゴシック" panose="020B0600070205080204" pitchFamily="34" charset="-128"/>
              </a:rPr>
              <a:t>, powered by radio frequency energy</a:t>
            </a:r>
          </a:p>
          <a:p>
            <a:pPr>
              <a:spcBef>
                <a:spcPts val="480"/>
              </a:spcBef>
              <a:spcAft>
                <a:spcPts val="0"/>
              </a:spcAft>
            </a:pPr>
            <a:r>
              <a:rPr lang="en-US" sz="2000" b="1" dirty="0">
                <a:ea typeface="ＭＳ Ｐゴシック" panose="020B0600070205080204" pitchFamily="34" charset="-128"/>
              </a:rPr>
              <a:t>Common uses:</a:t>
            </a:r>
          </a:p>
          <a:p>
            <a:pPr lvl="1">
              <a:spcBef>
                <a:spcPts val="480"/>
              </a:spcBef>
              <a:spcAft>
                <a:spcPts val="0"/>
              </a:spcAft>
            </a:pPr>
            <a:r>
              <a:rPr lang="en-US" sz="1600" dirty="0">
                <a:ea typeface="ＭＳ Ｐゴシック" panose="020B0600070205080204" pitchFamily="34" charset="-128"/>
              </a:rPr>
              <a:t>Automated toll-collection </a:t>
            </a:r>
          </a:p>
          <a:p>
            <a:pPr lvl="1">
              <a:spcBef>
                <a:spcPts val="480"/>
              </a:spcBef>
              <a:spcAft>
                <a:spcPts val="0"/>
              </a:spcAft>
            </a:pPr>
            <a:r>
              <a:rPr lang="en-US" sz="1600" dirty="0">
                <a:ea typeface="ＭＳ Ｐゴシック" panose="020B0600070205080204" pitchFamily="34" charset="-128"/>
              </a:rPr>
              <a:t>Tracking goods in a supply chain</a:t>
            </a:r>
          </a:p>
          <a:p>
            <a:pPr>
              <a:spcBef>
                <a:spcPts val="480"/>
              </a:spcBef>
              <a:spcAft>
                <a:spcPts val="0"/>
              </a:spcAft>
            </a:pPr>
            <a:r>
              <a:rPr lang="en-US" sz="2000" dirty="0">
                <a:ea typeface="ＭＳ Ｐゴシック" panose="020B0600070205080204" pitchFamily="34" charset="-128"/>
              </a:rPr>
              <a:t>Requires companies to have special hardware and software </a:t>
            </a:r>
          </a:p>
          <a:p>
            <a:pPr>
              <a:spcBef>
                <a:spcPts val="480"/>
              </a:spcBef>
              <a:spcAft>
                <a:spcPts val="0"/>
              </a:spcAft>
            </a:pPr>
            <a:r>
              <a:rPr lang="en-US" sz="2000" dirty="0">
                <a:ea typeface="ＭＳ Ｐゴシック" panose="020B0600070205080204" pitchFamily="34" charset="-128"/>
              </a:rPr>
              <a:t>Reduction in cost of tags making RFID viable for many firms</a:t>
            </a:r>
          </a:p>
          <a:p>
            <a:pPr lvl="1"/>
            <a:endParaRPr lang="en-US" dirty="0"/>
          </a:p>
        </p:txBody>
      </p:sp>
      <p:sp>
        <p:nvSpPr>
          <p:cNvPr id="3" name="Title 2"/>
          <p:cNvSpPr>
            <a:spLocks noGrp="1"/>
          </p:cNvSpPr>
          <p:nvPr>
            <p:ph type="title"/>
          </p:nvPr>
        </p:nvSpPr>
        <p:spPr/>
        <p:txBody>
          <a:bodyPr/>
          <a:lstStyle/>
          <a:p>
            <a:pPr>
              <a:spcAft>
                <a:spcPts val="1200"/>
              </a:spcAft>
            </a:pPr>
            <a:r>
              <a:rPr lang="en-US" dirty="0">
                <a:solidFill>
                  <a:srgbClr val="0D0D0D"/>
                </a:solidFill>
              </a:rPr>
              <a:t>Radio frequency identification (RFID)</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41</a:t>
            </a:fld>
            <a:endParaRPr lang="en-US" dirty="0"/>
          </a:p>
        </p:txBody>
      </p:sp>
    </p:spTree>
    <p:extLst>
      <p:ext uri="{BB962C8B-B14F-4D97-AF65-F5344CB8AC3E}">
        <p14:creationId xmlns:p14="http://schemas.microsoft.com/office/powerpoint/2010/main" val="12506903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How RFID Works?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42</a:t>
            </a:fld>
            <a:endParaRPr lang="en-US" dirty="0"/>
          </a:p>
        </p:txBody>
      </p:sp>
      <p:pic>
        <p:nvPicPr>
          <p:cNvPr id="5" name="Picture Placeholder 10" descr="Fig-7-02.png"/>
          <p:cNvPicPr>
            <a:picLocks noGrp="1" noChangeAspect="1"/>
          </p:cNvPicPr>
          <p:nvPr>
            <p:ph sz="quarter" idx="12"/>
          </p:nvPr>
        </p:nvPicPr>
        <p:blipFill>
          <a:blip r:embed="rId2"/>
          <a:stretch>
            <a:fillRect/>
          </a:stretch>
        </p:blipFill>
        <p:spPr>
          <a:xfrm>
            <a:off x="228600" y="1447800"/>
            <a:ext cx="8763000" cy="3895551"/>
          </a:xfrm>
        </p:spPr>
      </p:pic>
      <p:sp>
        <p:nvSpPr>
          <p:cNvPr id="6" name="TextBox 5"/>
          <p:cNvSpPr txBox="1"/>
          <p:nvPr/>
        </p:nvSpPr>
        <p:spPr>
          <a:xfrm>
            <a:off x="228600" y="5486400"/>
            <a:ext cx="8763000" cy="861774"/>
          </a:xfrm>
          <a:prstGeom prst="rect">
            <a:avLst/>
          </a:prstGeom>
          <a:noFill/>
        </p:spPr>
        <p:txBody>
          <a:bodyPr wrap="square" rtlCol="0">
            <a:spAutoFit/>
          </a:bodyPr>
          <a:lstStyle/>
          <a:p>
            <a:r>
              <a:rPr lang="en-US" sz="1600" b="1" dirty="0">
                <a:latin typeface="Candara" panose="020E0502030303020204" pitchFamily="34" charset="0"/>
              </a:rPr>
              <a:t>RFID uses low-powered radio transmitters to read data stored in a tag at distances ranging from 1 inch to 100 feet. The reader captures the data from the tag and sends them over a network to a host computer for processing</a:t>
            </a:r>
            <a:r>
              <a:rPr lang="en-US" dirty="0"/>
              <a:t>.</a:t>
            </a:r>
          </a:p>
        </p:txBody>
      </p:sp>
    </p:spTree>
    <p:extLst>
      <p:ext uri="{BB962C8B-B14F-4D97-AF65-F5344CB8AC3E}">
        <p14:creationId xmlns:p14="http://schemas.microsoft.com/office/powerpoint/2010/main" val="26002022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pPr>
              <a:lnSpc>
                <a:spcPct val="80000"/>
              </a:lnSpc>
              <a:spcAft>
                <a:spcPts val="1200"/>
              </a:spcAft>
            </a:pPr>
            <a:r>
              <a:rPr lang="en-US" sz="1800" b="1" dirty="0">
                <a:ea typeface="ＭＳ Ｐゴシック" panose="020B0600070205080204" pitchFamily="34" charset="-128"/>
              </a:rPr>
              <a:t>Networks of hundreds or thousands of interconnected wireless devices embedded into physical environment </a:t>
            </a:r>
            <a:r>
              <a:rPr lang="en-US" sz="1800" dirty="0">
                <a:ea typeface="ＭＳ Ｐゴシック" panose="020B0600070205080204" pitchFamily="34" charset="-128"/>
              </a:rPr>
              <a:t>to provide measurements of many points over large spaces</a:t>
            </a:r>
          </a:p>
          <a:p>
            <a:pPr lvl="1">
              <a:lnSpc>
                <a:spcPct val="80000"/>
              </a:lnSpc>
              <a:spcAft>
                <a:spcPts val="1200"/>
              </a:spcAft>
            </a:pPr>
            <a:r>
              <a:rPr lang="en-US" sz="1600" dirty="0">
                <a:ea typeface="ＭＳ Ｐゴシック" panose="020B0600070205080204" pitchFamily="34" charset="-128"/>
              </a:rPr>
              <a:t>Devices have built-in processing, storage, and radio frequency sensors and antennas</a:t>
            </a:r>
          </a:p>
          <a:p>
            <a:pPr lvl="1">
              <a:lnSpc>
                <a:spcPct val="80000"/>
              </a:lnSpc>
              <a:spcAft>
                <a:spcPts val="1200"/>
              </a:spcAft>
            </a:pPr>
            <a:r>
              <a:rPr lang="en-US" sz="1600" dirty="0">
                <a:ea typeface="ＭＳ Ｐゴシック" panose="020B0600070205080204" pitchFamily="34" charset="-128"/>
              </a:rPr>
              <a:t>Require low-power, long-lasting batteries and ability to endure in the field without maintenance</a:t>
            </a:r>
          </a:p>
          <a:p>
            <a:pPr>
              <a:lnSpc>
                <a:spcPct val="80000"/>
              </a:lnSpc>
            </a:pPr>
            <a:r>
              <a:rPr lang="en-US" sz="1800" b="1" dirty="0">
                <a:ea typeface="ＭＳ Ｐゴシック" panose="020B0600070205080204" pitchFamily="34" charset="-128"/>
              </a:rPr>
              <a:t>Used to monitor building security, detect hazardous substances in air, monitor environmental changes, traffic, or military activity</a:t>
            </a:r>
          </a:p>
          <a:p>
            <a:endParaRPr lang="en-US" dirty="0"/>
          </a:p>
        </p:txBody>
      </p:sp>
      <p:sp>
        <p:nvSpPr>
          <p:cNvPr id="3" name="Title 2"/>
          <p:cNvSpPr>
            <a:spLocks noGrp="1"/>
          </p:cNvSpPr>
          <p:nvPr>
            <p:ph type="title"/>
          </p:nvPr>
        </p:nvSpPr>
        <p:spPr/>
        <p:txBody>
          <a:bodyPr/>
          <a:lstStyle/>
          <a:p>
            <a:r>
              <a:rPr lang="en-US" dirty="0">
                <a:solidFill>
                  <a:srgbClr val="0D0D0D"/>
                </a:solidFill>
              </a:rPr>
              <a:t>Wireless sensor networks (WSNs)</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43</a:t>
            </a:fld>
            <a:endParaRPr lang="en-US" dirty="0"/>
          </a:p>
        </p:txBody>
      </p:sp>
      <p:pic>
        <p:nvPicPr>
          <p:cNvPr id="5" name="Picture Placeholder 10" descr="Fig-7-02.png"/>
          <p:cNvPicPr>
            <a:picLocks noChangeAspect="1"/>
          </p:cNvPicPr>
          <p:nvPr/>
        </p:nvPicPr>
        <p:blipFill>
          <a:blip r:embed="rId2"/>
          <a:stretch>
            <a:fillRect/>
          </a:stretch>
        </p:blipFill>
        <p:spPr>
          <a:xfrm>
            <a:off x="5029200" y="3964536"/>
            <a:ext cx="3774358" cy="2175709"/>
          </a:xfrm>
          <a:prstGeom prst="rect">
            <a:avLst/>
          </a:prstGeom>
        </p:spPr>
      </p:pic>
      <p:sp>
        <p:nvSpPr>
          <p:cNvPr id="6" name="Rectangle 5"/>
          <p:cNvSpPr/>
          <p:nvPr/>
        </p:nvSpPr>
        <p:spPr>
          <a:xfrm>
            <a:off x="533400" y="4191000"/>
            <a:ext cx="4267200" cy="1981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b="1" dirty="0">
                <a:solidFill>
                  <a:schemeClr val="tx1"/>
                </a:solidFill>
                <a:latin typeface="Candara" panose="020E0502030303020204" pitchFamily="34" charset="0"/>
              </a:rPr>
              <a:t>The small circles represent lower-level nodes and the larger circles represent high-end nodes</a:t>
            </a:r>
            <a:r>
              <a:rPr lang="en-US" sz="1600" dirty="0">
                <a:solidFill>
                  <a:schemeClr val="tx1"/>
                </a:solidFill>
                <a:latin typeface="Candara" panose="020E0502030303020204" pitchFamily="34" charset="0"/>
              </a:rPr>
              <a:t>. </a:t>
            </a:r>
          </a:p>
          <a:p>
            <a:pPr marL="285750" indent="-285750">
              <a:buFont typeface="Arial" panose="020B0604020202020204" pitchFamily="34" charset="0"/>
              <a:buChar char="•"/>
            </a:pPr>
            <a:endParaRPr lang="en-US" sz="1600" dirty="0">
              <a:solidFill>
                <a:schemeClr val="tx1"/>
              </a:solidFill>
              <a:latin typeface="Candara" panose="020E0502030303020204" pitchFamily="34" charset="0"/>
            </a:endParaRPr>
          </a:p>
          <a:p>
            <a:pPr marL="285750" indent="-285750">
              <a:buFont typeface="Arial" panose="020B0604020202020204" pitchFamily="34" charset="0"/>
              <a:buChar char="•"/>
            </a:pPr>
            <a:r>
              <a:rPr lang="en-US" sz="1600" dirty="0">
                <a:solidFill>
                  <a:schemeClr val="tx1"/>
                </a:solidFill>
                <a:latin typeface="Candara" panose="020E0502030303020204" pitchFamily="34" charset="0"/>
              </a:rPr>
              <a:t>Lower level nodes forward data to each other or to higher-level nodes, which transmit data more rapidly and speed up network  performance</a:t>
            </a:r>
            <a:r>
              <a:rPr lang="en-US" dirty="0"/>
              <a:t>.</a:t>
            </a:r>
          </a:p>
        </p:txBody>
      </p:sp>
    </p:spTree>
    <p:extLst>
      <p:ext uri="{BB962C8B-B14F-4D97-AF65-F5344CB8AC3E}">
        <p14:creationId xmlns:p14="http://schemas.microsoft.com/office/powerpoint/2010/main" val="28194342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362200" y="2057400"/>
            <a:ext cx="4114799" cy="2585323"/>
          </a:xfrm>
          <a:prstGeom prst="rect">
            <a:avLst/>
          </a:prstGeom>
          <a:noFill/>
        </p:spPr>
        <p:txBody>
          <a:bodyPr wrap="square" lIns="91440" tIns="45720" rIns="91440" bIns="45720">
            <a:spAutoFit/>
          </a:bodyPr>
          <a:lstStyle/>
          <a:p>
            <a:pPr algn="ctr"/>
            <a:r>
              <a:rPr lang="en-US" sz="5400" b="1" i="1" cap="none" spc="300" dirty="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latin typeface="Candara" pitchFamily="34" charset="0"/>
              </a:rPr>
              <a:t>Question Please</a:t>
            </a:r>
          </a:p>
          <a:p>
            <a:pPr algn="ctr"/>
            <a:r>
              <a:rPr lang="en-US" sz="5400" b="1" i="1" cap="none" spc="300" dirty="0">
                <a:ln w="11430" cmpd="sng">
                  <a:solidFill>
                    <a:schemeClr val="accent1">
                      <a:tint val="10000"/>
                    </a:schemeClr>
                  </a:solidFill>
                  <a:prstDash val="solid"/>
                  <a:miter lim="800000"/>
                </a:ln>
                <a:solidFill>
                  <a:schemeClr val="accent1">
                    <a:lumMod val="50000"/>
                  </a:schemeClr>
                </a:solidFill>
                <a:effectLst>
                  <a:glow rad="45500">
                    <a:schemeClr val="accent1">
                      <a:satMod val="220000"/>
                      <a:alpha val="35000"/>
                    </a:schemeClr>
                  </a:glow>
                </a:effectLst>
                <a:latin typeface="Candara" pitchFamily="34" charset="0"/>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 Simple Computer Network: Components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5</a:t>
            </a:fld>
            <a:endParaRPr lang="en-US" dirty="0"/>
          </a:p>
        </p:txBody>
      </p:sp>
      <p:pic>
        <p:nvPicPr>
          <p:cNvPr id="5" name="Picture Placeholder 10" descr="Fig-7-01.png"/>
          <p:cNvPicPr>
            <a:picLocks noGrp="1" noChangeAspect="1"/>
          </p:cNvPicPr>
          <p:nvPr>
            <p:ph sz="quarter" idx="12"/>
          </p:nvPr>
        </p:nvPicPr>
        <p:blipFill>
          <a:blip r:embed="rId3"/>
          <a:stretch>
            <a:fillRect/>
          </a:stretch>
        </p:blipFill>
        <p:spPr>
          <a:xfrm>
            <a:off x="228600" y="1524000"/>
            <a:ext cx="8762999" cy="4572000"/>
          </a:xfrm>
        </p:spPr>
      </p:pic>
      <p:sp>
        <p:nvSpPr>
          <p:cNvPr id="7" name="TextBox 6"/>
          <p:cNvSpPr txBox="1"/>
          <p:nvPr/>
        </p:nvSpPr>
        <p:spPr>
          <a:xfrm>
            <a:off x="3352800" y="4343400"/>
            <a:ext cx="2057400" cy="1384995"/>
          </a:xfrm>
          <a:prstGeom prst="rect">
            <a:avLst/>
          </a:prstGeom>
          <a:noFill/>
        </p:spPr>
        <p:txBody>
          <a:bodyPr wrap="square" rtlCol="0">
            <a:spAutoFit/>
          </a:bodyPr>
          <a:lstStyle/>
          <a:p>
            <a:r>
              <a:rPr lang="en-US" sz="1400" b="1" dirty="0">
                <a:latin typeface="Candara" panose="020E0502030303020204" pitchFamily="34" charset="0"/>
              </a:rPr>
              <a:t>Hub/Switch:</a:t>
            </a:r>
          </a:p>
          <a:p>
            <a:pPr marL="285750" indent="-285750">
              <a:buFont typeface="Arial" panose="020B0604020202020204" pitchFamily="34" charset="0"/>
              <a:buChar char="•"/>
            </a:pPr>
            <a:r>
              <a:rPr lang="en-US" sz="1400" b="1" dirty="0">
                <a:latin typeface="Candara" panose="020E0502030303020204" pitchFamily="34" charset="0"/>
              </a:rPr>
              <a:t>Filter &amp; forward data to a specified destination</a:t>
            </a:r>
          </a:p>
          <a:p>
            <a:pPr marL="285750" indent="-285750">
              <a:buFont typeface="Arial" panose="020B0604020202020204" pitchFamily="34" charset="0"/>
              <a:buChar char="•"/>
            </a:pPr>
            <a:r>
              <a:rPr lang="en-US" sz="1400" dirty="0">
                <a:latin typeface="Candara" panose="020E0502030303020204" pitchFamily="34" charset="0"/>
              </a:rPr>
              <a:t>More intelligence than a hub</a:t>
            </a:r>
          </a:p>
        </p:txBody>
      </p:sp>
      <p:sp>
        <p:nvSpPr>
          <p:cNvPr id="8" name="TextBox 7"/>
          <p:cNvSpPr txBox="1"/>
          <p:nvPr/>
        </p:nvSpPr>
        <p:spPr>
          <a:xfrm>
            <a:off x="4896465" y="1524000"/>
            <a:ext cx="3333135" cy="1384995"/>
          </a:xfrm>
          <a:prstGeom prst="rect">
            <a:avLst/>
          </a:prstGeom>
          <a:noFill/>
        </p:spPr>
        <p:txBody>
          <a:bodyPr wrap="square" rtlCol="0">
            <a:spAutoFit/>
          </a:bodyPr>
          <a:lstStyle/>
          <a:p>
            <a:r>
              <a:rPr lang="en-US" sz="1400" b="1" dirty="0">
                <a:latin typeface="Candara" panose="020E0502030303020204" pitchFamily="34" charset="0"/>
              </a:rPr>
              <a:t>Router:</a:t>
            </a:r>
          </a:p>
          <a:p>
            <a:pPr marL="285750" indent="-285750">
              <a:buFont typeface="Arial" panose="020B0604020202020204" pitchFamily="34" charset="0"/>
              <a:buChar char="•"/>
            </a:pPr>
            <a:r>
              <a:rPr lang="en-US" sz="1400" dirty="0">
                <a:latin typeface="Candara" panose="020E0502030303020204" pitchFamily="34" charset="0"/>
              </a:rPr>
              <a:t>A communication processor that used to </a:t>
            </a:r>
            <a:r>
              <a:rPr lang="en-US" sz="1400" b="1" dirty="0">
                <a:latin typeface="Candara" panose="020E0502030303020204" pitchFamily="34" charset="0"/>
              </a:rPr>
              <a:t>route packets of data through different networks</a:t>
            </a:r>
            <a:r>
              <a:rPr lang="en-US" sz="1400" dirty="0">
                <a:latin typeface="Candara" panose="020E0502030303020204" pitchFamily="34" charset="0"/>
              </a:rPr>
              <a:t>.</a:t>
            </a:r>
          </a:p>
          <a:p>
            <a:pPr marL="285750" indent="-285750">
              <a:buFont typeface="Arial" panose="020B0604020202020204" pitchFamily="34" charset="0"/>
              <a:buChar char="•"/>
            </a:pPr>
            <a:r>
              <a:rPr lang="en-US" sz="1400" dirty="0">
                <a:latin typeface="Candara" panose="020E0502030303020204" pitchFamily="34" charset="0"/>
              </a:rPr>
              <a:t>Ensure that the data sent gets to the correct address. </a:t>
            </a:r>
            <a:endParaRPr lang="en-US" dirty="0">
              <a:latin typeface="Candara" panose="020E0502030303020204" pitchFamily="34" charset="0"/>
            </a:endParaRPr>
          </a:p>
        </p:txBody>
      </p:sp>
      <p:sp>
        <p:nvSpPr>
          <p:cNvPr id="11" name="TextBox 10"/>
          <p:cNvSpPr txBox="1"/>
          <p:nvPr/>
        </p:nvSpPr>
        <p:spPr>
          <a:xfrm>
            <a:off x="228600" y="1524000"/>
            <a:ext cx="3333135" cy="1384995"/>
          </a:xfrm>
          <a:prstGeom prst="rect">
            <a:avLst/>
          </a:prstGeom>
          <a:noFill/>
        </p:spPr>
        <p:txBody>
          <a:bodyPr wrap="square" rtlCol="0">
            <a:spAutoFit/>
          </a:bodyPr>
          <a:lstStyle/>
          <a:p>
            <a:r>
              <a:rPr lang="en-US" sz="1400" b="1" dirty="0">
                <a:latin typeface="Candara" panose="020E0502030303020204" pitchFamily="34" charset="0"/>
              </a:rPr>
              <a:t>Server Computer:</a:t>
            </a:r>
          </a:p>
          <a:p>
            <a:pPr marL="285750" indent="-285750">
              <a:buFont typeface="Arial" panose="020B0604020202020204" pitchFamily="34" charset="0"/>
              <a:buChar char="•"/>
            </a:pPr>
            <a:r>
              <a:rPr lang="en-US" sz="1400" dirty="0">
                <a:latin typeface="Candara" panose="020E0502030303020204" pitchFamily="34" charset="0"/>
                <a:ea typeface="ＭＳ Ｐゴシック" panose="020B0600070205080204" pitchFamily="34" charset="-128"/>
              </a:rPr>
              <a:t>A computer on a network that </a:t>
            </a:r>
            <a:r>
              <a:rPr lang="en-US" sz="1400" b="1" dirty="0">
                <a:latin typeface="Candara" panose="020E0502030303020204" pitchFamily="34" charset="0"/>
                <a:ea typeface="ＭＳ Ｐゴシック" panose="020B0600070205080204" pitchFamily="34" charset="-128"/>
              </a:rPr>
              <a:t>performs important network functions for client computers</a:t>
            </a:r>
            <a:r>
              <a:rPr lang="en-US" sz="1400" dirty="0">
                <a:latin typeface="Candara" panose="020E0502030303020204" pitchFamily="34" charset="0"/>
                <a:ea typeface="ＭＳ Ｐゴシック" panose="020B0600070205080204" pitchFamily="34" charset="-128"/>
              </a:rPr>
              <a:t>, such as, serving up Web pages or storing data</a:t>
            </a:r>
            <a:r>
              <a:rPr lang="en-US" sz="1400" dirty="0">
                <a:latin typeface="Candara" panose="020E0502030303020204" pitchFamily="34" charset="0"/>
              </a:rPr>
              <a:t>. </a:t>
            </a:r>
          </a:p>
        </p:txBody>
      </p:sp>
      <p:sp>
        <p:nvSpPr>
          <p:cNvPr id="13" name="TextBox 12"/>
          <p:cNvSpPr txBox="1"/>
          <p:nvPr/>
        </p:nvSpPr>
        <p:spPr>
          <a:xfrm>
            <a:off x="5343832" y="4520972"/>
            <a:ext cx="3333135" cy="954107"/>
          </a:xfrm>
          <a:prstGeom prst="rect">
            <a:avLst/>
          </a:prstGeom>
          <a:noFill/>
        </p:spPr>
        <p:txBody>
          <a:bodyPr wrap="square" rtlCol="0">
            <a:spAutoFit/>
          </a:bodyPr>
          <a:lstStyle/>
          <a:p>
            <a:r>
              <a:rPr lang="en-US" sz="1400" b="1" dirty="0">
                <a:latin typeface="Candara" panose="020E0502030303020204" pitchFamily="34" charset="0"/>
              </a:rPr>
              <a:t>Other elements:</a:t>
            </a:r>
          </a:p>
          <a:p>
            <a:pPr marL="285750" indent="-285750">
              <a:buFont typeface="Arial" panose="020B0604020202020204" pitchFamily="34" charset="0"/>
              <a:buChar char="•"/>
            </a:pPr>
            <a:r>
              <a:rPr lang="en-US" sz="1400" b="1" dirty="0">
                <a:latin typeface="Candara" panose="020E0502030303020204" pitchFamily="34" charset="0"/>
              </a:rPr>
              <a:t>Network Interface Card (NIC):</a:t>
            </a:r>
          </a:p>
          <a:p>
            <a:pPr marL="285750" indent="-285750">
              <a:buFont typeface="Arial" panose="020B0604020202020204" pitchFamily="34" charset="0"/>
              <a:buChar char="•"/>
            </a:pPr>
            <a:r>
              <a:rPr lang="en-US" sz="1400" b="1" dirty="0">
                <a:latin typeface="Candara" panose="020E0502030303020204" pitchFamily="34" charset="0"/>
              </a:rPr>
              <a:t>Network Operating System (NOS):</a:t>
            </a:r>
          </a:p>
          <a:p>
            <a:pPr marL="285750" indent="-285750">
              <a:buFont typeface="Arial" panose="020B0604020202020204" pitchFamily="34" charset="0"/>
              <a:buChar char="•"/>
            </a:pPr>
            <a:r>
              <a:rPr lang="en-US" sz="1400" b="1" dirty="0">
                <a:latin typeface="Candara" panose="020E0502030303020204" pitchFamily="34" charset="0"/>
              </a:rPr>
              <a:t>Communication Medium</a:t>
            </a:r>
          </a:p>
        </p:txBody>
      </p:sp>
    </p:spTree>
    <p:extLst>
      <p:ext uri="{BB962C8B-B14F-4D97-AF65-F5344CB8AC3E}">
        <p14:creationId xmlns:p14="http://schemas.microsoft.com/office/powerpoint/2010/main" val="403100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Networks in Large Companies: Components</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6</a:t>
            </a:fld>
            <a:endParaRPr lang="en-US" dirty="0"/>
          </a:p>
        </p:txBody>
      </p:sp>
      <p:pic>
        <p:nvPicPr>
          <p:cNvPr id="5" name="Picture Placeholder 10" descr="Fig-7-02.png"/>
          <p:cNvPicPr>
            <a:picLocks noGrp="1" noChangeAspect="1"/>
          </p:cNvPicPr>
          <p:nvPr>
            <p:ph sz="quarter" idx="12"/>
          </p:nvPr>
        </p:nvPicPr>
        <p:blipFill>
          <a:blip r:embed="rId3"/>
          <a:stretch>
            <a:fillRect/>
          </a:stretch>
        </p:blipFill>
        <p:spPr>
          <a:xfrm>
            <a:off x="3801508" y="1447800"/>
            <a:ext cx="5190092" cy="4572000"/>
          </a:xfrm>
        </p:spPr>
      </p:pic>
      <p:sp>
        <p:nvSpPr>
          <p:cNvPr id="6" name="TextBox 5"/>
          <p:cNvSpPr txBox="1"/>
          <p:nvPr/>
        </p:nvSpPr>
        <p:spPr>
          <a:xfrm>
            <a:off x="228600" y="1524000"/>
            <a:ext cx="3572908" cy="3539430"/>
          </a:xfrm>
          <a:prstGeom prst="rect">
            <a:avLst/>
          </a:prstGeom>
          <a:noFill/>
        </p:spPr>
        <p:txBody>
          <a:bodyPr wrap="square" rtlCol="0">
            <a:spAutoFit/>
          </a:bodyPr>
          <a:lstStyle/>
          <a:p>
            <a:pPr marL="274320" lvl="1" indent="-285750">
              <a:buFont typeface="Arial" panose="020B0604020202020204" pitchFamily="34" charset="0"/>
              <a:buChar char="•"/>
            </a:pPr>
            <a:r>
              <a:rPr lang="en-US" sz="1600" b="1" dirty="0">
                <a:latin typeface="Candara" panose="020E0502030303020204" pitchFamily="34" charset="0"/>
                <a:ea typeface="ＭＳ Ｐゴシック" panose="020B0600070205080204" pitchFamily="34" charset="-128"/>
              </a:rPr>
              <a:t>Hundreds of local area networks (LANs)</a:t>
            </a:r>
            <a:r>
              <a:rPr lang="en-US" sz="1600" dirty="0">
                <a:latin typeface="Candara" panose="020E0502030303020204" pitchFamily="34" charset="0"/>
                <a:ea typeface="ＭＳ Ｐゴシック" panose="020B0600070205080204" pitchFamily="34" charset="-128"/>
              </a:rPr>
              <a:t> linked to firm wide corporate network</a:t>
            </a:r>
          </a:p>
          <a:p>
            <a:pPr marL="274320" lvl="1" indent="-285750">
              <a:buFont typeface="Arial" panose="020B0604020202020204" pitchFamily="34" charset="0"/>
              <a:buChar char="•"/>
            </a:pPr>
            <a:endParaRPr lang="en-US" sz="1600" dirty="0">
              <a:latin typeface="Candara" panose="020E0502030303020204" pitchFamily="34" charset="0"/>
              <a:ea typeface="ＭＳ Ｐゴシック" panose="020B0600070205080204" pitchFamily="34" charset="-128"/>
            </a:endParaRPr>
          </a:p>
          <a:p>
            <a:pPr marL="274320" lvl="1" indent="-285750">
              <a:buFont typeface="Arial" panose="020B0604020202020204" pitchFamily="34" charset="0"/>
              <a:buChar char="•"/>
            </a:pPr>
            <a:r>
              <a:rPr lang="en-US" sz="1600" dirty="0">
                <a:latin typeface="Candara" panose="020E0502030303020204" pitchFamily="34" charset="0"/>
                <a:ea typeface="ＭＳ Ｐゴシック" panose="020B0600070205080204" pitchFamily="34" charset="-128"/>
              </a:rPr>
              <a:t>Various </a:t>
            </a:r>
            <a:r>
              <a:rPr lang="en-US" sz="1600" b="1" dirty="0">
                <a:latin typeface="Candara" panose="020E0502030303020204" pitchFamily="34" charset="0"/>
                <a:ea typeface="ＭＳ Ｐゴシック" panose="020B0600070205080204" pitchFamily="34" charset="-128"/>
              </a:rPr>
              <a:t>powerful servers</a:t>
            </a:r>
          </a:p>
          <a:p>
            <a:pPr marL="731520" lvl="3" indent="-285750">
              <a:buFont typeface="Arial" panose="020B0604020202020204" pitchFamily="34" charset="0"/>
              <a:buChar char="•"/>
            </a:pPr>
            <a:r>
              <a:rPr lang="en-US" sz="1600" dirty="0">
                <a:latin typeface="Candara" panose="020E0502030303020204" pitchFamily="34" charset="0"/>
                <a:ea typeface="ＭＳ Ｐゴシック" panose="020B0600070205080204" pitchFamily="34" charset="-128"/>
              </a:rPr>
              <a:t>Web site</a:t>
            </a:r>
          </a:p>
          <a:p>
            <a:pPr marL="731520" lvl="3" indent="-285750">
              <a:buFont typeface="Arial" panose="020B0604020202020204" pitchFamily="34" charset="0"/>
              <a:buChar char="•"/>
            </a:pPr>
            <a:r>
              <a:rPr lang="en-US" sz="1600" dirty="0">
                <a:latin typeface="Candara" panose="020E0502030303020204" pitchFamily="34" charset="0"/>
                <a:ea typeface="ＭＳ Ｐゴシック" panose="020B0600070205080204" pitchFamily="34" charset="-128"/>
              </a:rPr>
              <a:t>Corporate intranet, extranet</a:t>
            </a:r>
          </a:p>
          <a:p>
            <a:pPr marL="731520" lvl="3" indent="-285750">
              <a:buFont typeface="Arial" panose="020B0604020202020204" pitchFamily="34" charset="0"/>
              <a:buChar char="•"/>
            </a:pPr>
            <a:r>
              <a:rPr lang="en-US" sz="1600" dirty="0">
                <a:latin typeface="Candara" panose="020E0502030303020204" pitchFamily="34" charset="0"/>
                <a:ea typeface="ＭＳ Ｐゴシック" panose="020B0600070205080204" pitchFamily="34" charset="-128"/>
              </a:rPr>
              <a:t>Back-end systems</a:t>
            </a:r>
          </a:p>
          <a:p>
            <a:pPr marL="731520" lvl="3" indent="-285750">
              <a:buFont typeface="Arial" panose="020B0604020202020204" pitchFamily="34" charset="0"/>
              <a:buChar char="•"/>
            </a:pPr>
            <a:endParaRPr lang="en-US" sz="1600" dirty="0">
              <a:latin typeface="Candara" panose="020E0502030303020204" pitchFamily="34" charset="0"/>
              <a:ea typeface="ＭＳ Ｐゴシック" panose="020B0600070205080204" pitchFamily="34" charset="-128"/>
            </a:endParaRPr>
          </a:p>
          <a:p>
            <a:pPr marL="274320" lvl="1" indent="-285750">
              <a:buFont typeface="Arial" panose="020B0604020202020204" pitchFamily="34" charset="0"/>
              <a:buChar char="•"/>
            </a:pPr>
            <a:r>
              <a:rPr lang="en-US" sz="1600" dirty="0">
                <a:latin typeface="Candara" panose="020E0502030303020204" pitchFamily="34" charset="0"/>
                <a:ea typeface="ＭＳ Ｐゴシック" panose="020B0600070205080204" pitchFamily="34" charset="-128"/>
              </a:rPr>
              <a:t>Mobile wireless LANs (Wi-Fi networks)</a:t>
            </a:r>
          </a:p>
          <a:p>
            <a:pPr marL="274320" lvl="1" indent="-285750">
              <a:buFont typeface="Arial" panose="020B0604020202020204" pitchFamily="34" charset="0"/>
              <a:buChar char="•"/>
            </a:pPr>
            <a:r>
              <a:rPr lang="en-US" sz="1600" dirty="0">
                <a:latin typeface="Candara" panose="020E0502030303020204" pitchFamily="34" charset="0"/>
                <a:ea typeface="ＭＳ Ｐゴシック" panose="020B0600070205080204" pitchFamily="34" charset="-128"/>
              </a:rPr>
              <a:t>Videoconferencing system</a:t>
            </a:r>
          </a:p>
          <a:p>
            <a:pPr marL="274320" lvl="1" indent="-285750">
              <a:buFont typeface="Arial" panose="020B0604020202020204" pitchFamily="34" charset="0"/>
              <a:buChar char="•"/>
            </a:pPr>
            <a:r>
              <a:rPr lang="en-US" sz="1600" dirty="0">
                <a:latin typeface="Candara" panose="020E0502030303020204" pitchFamily="34" charset="0"/>
                <a:ea typeface="ＭＳ Ｐゴシック" panose="020B0600070205080204" pitchFamily="34" charset="-128"/>
              </a:rPr>
              <a:t>Telephone network</a:t>
            </a:r>
          </a:p>
          <a:p>
            <a:pPr marL="274320" lvl="1" indent="-285750">
              <a:buFont typeface="Arial" panose="020B0604020202020204" pitchFamily="34" charset="0"/>
              <a:buChar char="•"/>
            </a:pPr>
            <a:r>
              <a:rPr lang="en-US" sz="1600" dirty="0">
                <a:latin typeface="Candara" panose="020E0502030303020204" pitchFamily="34" charset="0"/>
                <a:ea typeface="ＭＳ Ｐゴシック" panose="020B0600070205080204" pitchFamily="34" charset="-128"/>
              </a:rPr>
              <a:t>Wireless cell phones</a:t>
            </a:r>
          </a:p>
        </p:txBody>
      </p:sp>
    </p:spTree>
    <p:extLst>
      <p:ext uri="{BB962C8B-B14F-4D97-AF65-F5344CB8AC3E}">
        <p14:creationId xmlns:p14="http://schemas.microsoft.com/office/powerpoint/2010/main" val="3108060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r>
              <a:rPr lang="en-US" sz="2000" b="1" dirty="0"/>
              <a:t>Key Technologies</a:t>
            </a:r>
            <a:r>
              <a:rPr lang="en-US" sz="2000" dirty="0"/>
              <a:t>: Three</a:t>
            </a:r>
          </a:p>
          <a:p>
            <a:pPr lvl="1"/>
            <a:r>
              <a:rPr lang="en-US" sz="1800" b="1" dirty="0"/>
              <a:t>Client/server computing</a:t>
            </a:r>
          </a:p>
          <a:p>
            <a:pPr lvl="1"/>
            <a:r>
              <a:rPr lang="en-US" sz="1800" b="1" dirty="0"/>
              <a:t>Packet Switching</a:t>
            </a:r>
          </a:p>
          <a:p>
            <a:pPr lvl="1"/>
            <a:r>
              <a:rPr lang="en-US" sz="1800" b="1" dirty="0"/>
              <a:t>Transmission Control Protocol/Internet Protocol (TCP/IP)</a:t>
            </a:r>
          </a:p>
          <a:p>
            <a:pPr lvl="2"/>
            <a:r>
              <a:rPr lang="en-US" sz="1600" dirty="0"/>
              <a:t>The most important technology</a:t>
            </a:r>
          </a:p>
          <a:p>
            <a:pPr lvl="2"/>
            <a:r>
              <a:rPr lang="en-US" sz="1600" dirty="0"/>
              <a:t>Linking disparate networks and computers</a:t>
            </a:r>
          </a:p>
          <a:p>
            <a:pPr lvl="2"/>
            <a:r>
              <a:rPr lang="en-US" sz="1600" dirty="0"/>
              <a:t>Widely used as Internet Communication Standards</a:t>
            </a:r>
          </a:p>
        </p:txBody>
      </p:sp>
      <p:sp>
        <p:nvSpPr>
          <p:cNvPr id="3" name="Title 2"/>
          <p:cNvSpPr>
            <a:spLocks noGrp="1"/>
          </p:cNvSpPr>
          <p:nvPr>
            <p:ph type="title"/>
          </p:nvPr>
        </p:nvSpPr>
        <p:spPr/>
        <p:txBody>
          <a:bodyPr/>
          <a:lstStyle/>
          <a:p>
            <a:r>
              <a:rPr lang="en-US" dirty="0">
                <a:solidFill>
                  <a:srgbClr val="0D0D0D"/>
                </a:solidFill>
              </a:rPr>
              <a:t>Key Networking Technologies</a:t>
            </a:r>
            <a:endParaRPr lang="en-US" dirty="0"/>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7</a:t>
            </a:fld>
            <a:endParaRPr lang="en-US" dirty="0"/>
          </a:p>
        </p:txBody>
      </p:sp>
    </p:spTree>
    <p:extLst>
      <p:ext uri="{BB962C8B-B14F-4D97-AF65-F5344CB8AC3E}">
        <p14:creationId xmlns:p14="http://schemas.microsoft.com/office/powerpoint/2010/main" val="1166132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28600" y="1447800"/>
            <a:ext cx="8763000" cy="4724400"/>
          </a:xfrm>
        </p:spPr>
        <p:txBody>
          <a:bodyPr/>
          <a:lstStyle/>
          <a:p>
            <a:r>
              <a:rPr lang="en-US" sz="2000" b="1" dirty="0"/>
              <a:t>Client/Server Computing</a:t>
            </a:r>
          </a:p>
          <a:p>
            <a:pPr lvl="1"/>
            <a:r>
              <a:rPr lang="en-US" sz="1600" b="1" dirty="0"/>
              <a:t>A model of computing in which very powerful personal computers (clients) are connected in a network with one or more server computers that perform common functions </a:t>
            </a:r>
            <a:r>
              <a:rPr lang="en-US" sz="1600" dirty="0"/>
              <a:t>for the clients, such as storing files, software applications, etc.</a:t>
            </a:r>
          </a:p>
          <a:p>
            <a:r>
              <a:rPr lang="en-US" sz="2000" b="1" dirty="0"/>
              <a:t>Client</a:t>
            </a:r>
          </a:p>
          <a:p>
            <a:pPr lvl="1"/>
            <a:r>
              <a:rPr lang="en-US" sz="1600" dirty="0"/>
              <a:t>A powerful </a:t>
            </a:r>
            <a:r>
              <a:rPr lang="en-US" sz="1600" b="1" dirty="0"/>
              <a:t>personal computer </a:t>
            </a:r>
            <a:r>
              <a:rPr lang="en-US" sz="1600" dirty="0"/>
              <a:t>that is part of a network.</a:t>
            </a:r>
          </a:p>
          <a:p>
            <a:r>
              <a:rPr lang="en-US" sz="2000" b="1" dirty="0"/>
              <a:t>Server</a:t>
            </a:r>
          </a:p>
          <a:p>
            <a:pPr lvl="1"/>
            <a:r>
              <a:rPr lang="en-US" sz="1600" b="1" dirty="0"/>
              <a:t>Networked computer </a:t>
            </a:r>
            <a:r>
              <a:rPr lang="en-US" sz="1600" dirty="0"/>
              <a:t>dedicated to common functions that the client computers on the network need. </a:t>
            </a:r>
          </a:p>
          <a:p>
            <a:endParaRPr lang="en-US" dirty="0"/>
          </a:p>
        </p:txBody>
      </p:sp>
      <p:sp>
        <p:nvSpPr>
          <p:cNvPr id="3" name="Title 2"/>
          <p:cNvSpPr>
            <a:spLocks noGrp="1"/>
          </p:cNvSpPr>
          <p:nvPr>
            <p:ph type="title"/>
          </p:nvPr>
        </p:nvSpPr>
        <p:spPr/>
        <p:txBody>
          <a:bodyPr/>
          <a:lstStyle/>
          <a:p>
            <a:r>
              <a:rPr lang="en-US" dirty="0"/>
              <a:t>Client/Server Computing</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8</a:t>
            </a:fld>
            <a:endParaRPr lang="en-US" dirty="0"/>
          </a:p>
        </p:txBody>
      </p:sp>
      <p:pic>
        <p:nvPicPr>
          <p:cNvPr id="6" name="Picture 4" descr="03_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2142" y="3892466"/>
            <a:ext cx="6477000" cy="22797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7848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Packet Switching</a:t>
            </a:r>
          </a:p>
        </p:txBody>
      </p:sp>
      <p:sp>
        <p:nvSpPr>
          <p:cNvPr id="4" name="Slide Number Placeholder 3"/>
          <p:cNvSpPr>
            <a:spLocks noGrp="1"/>
          </p:cNvSpPr>
          <p:nvPr>
            <p:ph type="sldNum" sz="quarter" idx="13"/>
          </p:nvPr>
        </p:nvSpPr>
        <p:spPr/>
        <p:txBody>
          <a:bodyPr/>
          <a:lstStyle/>
          <a:p>
            <a:pPr>
              <a:defRPr/>
            </a:pPr>
            <a:fld id="{0739BDE4-2BB0-487A-88B6-8B444CD4171A}" type="slidenum">
              <a:rPr lang="en-US" smtClean="0"/>
              <a:pPr>
                <a:defRPr/>
              </a:pPr>
              <a:t>9</a:t>
            </a:fld>
            <a:endParaRPr lang="en-US" dirty="0"/>
          </a:p>
        </p:txBody>
      </p:sp>
      <p:pic>
        <p:nvPicPr>
          <p:cNvPr id="5" name="Content Placeholder 4" descr="03_04"/>
          <p:cNvPicPr>
            <a:picLocks noGrp="1" noChangeAspect="1" noChangeArrowheads="1"/>
          </p:cNvPicPr>
          <p:nvPr>
            <p:ph sz="quarter" idx="12"/>
          </p:nvPr>
        </p:nvPicPr>
        <p:blipFill>
          <a:blip r:embed="rId2">
            <a:extLst>
              <a:ext uri="{28A0092B-C50C-407E-A947-70E740481C1C}">
                <a14:useLocalDpi xmlns:a14="http://schemas.microsoft.com/office/drawing/2010/main" val="0"/>
              </a:ext>
            </a:extLst>
          </a:blip>
          <a:srcRect/>
          <a:stretch>
            <a:fillRect/>
          </a:stretch>
        </p:blipFill>
        <p:spPr bwMode="auto">
          <a:xfrm>
            <a:off x="609599" y="3468882"/>
            <a:ext cx="8305799" cy="278445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86696" y="1524000"/>
            <a:ext cx="8428703" cy="1797415"/>
          </a:xfrm>
          <a:prstGeom prst="rect">
            <a:avLst/>
          </a:prstGeom>
        </p:spPr>
        <p:txBody>
          <a:bodyPr wrap="square">
            <a:spAutoFit/>
          </a:bodyPr>
          <a:lstStyle/>
          <a:p>
            <a:pPr marL="285750" lvl="2" indent="-285750">
              <a:lnSpc>
                <a:spcPct val="90000"/>
              </a:lnSpc>
              <a:spcBef>
                <a:spcPts val="600"/>
              </a:spcBef>
              <a:buFont typeface="Arial" panose="020B0604020202020204" pitchFamily="34" charset="0"/>
              <a:buChar char="•"/>
            </a:pPr>
            <a:r>
              <a:rPr lang="en-US" sz="1600" dirty="0">
                <a:latin typeface="Candara" panose="020E0502030303020204" pitchFamily="34" charset="0"/>
              </a:rPr>
              <a:t>A method of </a:t>
            </a:r>
            <a:r>
              <a:rPr lang="en-US" sz="1600" b="1" dirty="0">
                <a:latin typeface="Candara" panose="020E0502030303020204" pitchFamily="34" charset="0"/>
              </a:rPr>
              <a:t>slicing digital messages into packets</a:t>
            </a:r>
            <a:r>
              <a:rPr lang="en-US" sz="1600" dirty="0">
                <a:latin typeface="Candara" panose="020E0502030303020204" pitchFamily="34" charset="0"/>
              </a:rPr>
              <a:t>, </a:t>
            </a:r>
            <a:r>
              <a:rPr lang="en-US" sz="1600" b="1" dirty="0">
                <a:latin typeface="Candara" panose="020E0502030303020204" pitchFamily="34" charset="0"/>
              </a:rPr>
              <a:t>sending the packets </a:t>
            </a:r>
            <a:r>
              <a:rPr lang="en-US" sz="1600" dirty="0">
                <a:latin typeface="Candara" panose="020E0502030303020204" pitchFamily="34" charset="0"/>
              </a:rPr>
              <a:t>along different communication paths as they become available, and </a:t>
            </a:r>
            <a:r>
              <a:rPr lang="en-US" sz="1600" b="1" dirty="0">
                <a:latin typeface="Candara" panose="020E0502030303020204" pitchFamily="34" charset="0"/>
              </a:rPr>
              <a:t>then reassembling the packets once they arrive at their destination.</a:t>
            </a:r>
          </a:p>
          <a:p>
            <a:pPr marL="285750" lvl="2" indent="-285750">
              <a:lnSpc>
                <a:spcPct val="90000"/>
              </a:lnSpc>
              <a:spcBef>
                <a:spcPts val="600"/>
              </a:spcBef>
              <a:buFont typeface="Arial" panose="020B0604020202020204" pitchFamily="34" charset="0"/>
              <a:buChar char="•"/>
            </a:pPr>
            <a:r>
              <a:rPr lang="en-US" sz="1600" b="1" dirty="0">
                <a:latin typeface="Candara" panose="020E0502030303020204" pitchFamily="34" charset="0"/>
              </a:rPr>
              <a:t>Uses routers</a:t>
            </a:r>
            <a:r>
              <a:rPr lang="en-US" sz="1600" dirty="0">
                <a:latin typeface="Candara" panose="020E0502030303020204" pitchFamily="34" charset="0"/>
              </a:rPr>
              <a:t>: special purpose computers </a:t>
            </a:r>
            <a:r>
              <a:rPr lang="en-US" sz="1600" b="1" dirty="0">
                <a:latin typeface="Candara" panose="020E0502030303020204" pitchFamily="34" charset="0"/>
              </a:rPr>
              <a:t>that interconnect the computer networks</a:t>
            </a:r>
            <a:r>
              <a:rPr lang="en-US" sz="1600" dirty="0">
                <a:latin typeface="Candara" panose="020E0502030303020204" pitchFamily="34" charset="0"/>
              </a:rPr>
              <a:t> that make up the Internet and </a:t>
            </a:r>
            <a:r>
              <a:rPr lang="en-US" sz="1600" b="1" dirty="0">
                <a:latin typeface="Candara" panose="020E0502030303020204" pitchFamily="34" charset="0"/>
              </a:rPr>
              <a:t>route packets to their ultimate destination</a:t>
            </a:r>
            <a:r>
              <a:rPr lang="en-US" sz="1600" dirty="0">
                <a:latin typeface="Candara" panose="020E0502030303020204" pitchFamily="34" charset="0"/>
              </a:rPr>
              <a:t>.</a:t>
            </a:r>
          </a:p>
          <a:p>
            <a:pPr marL="285750" lvl="2" indent="-285750">
              <a:lnSpc>
                <a:spcPct val="90000"/>
              </a:lnSpc>
              <a:spcBef>
                <a:spcPts val="600"/>
              </a:spcBef>
              <a:buFont typeface="Arial" panose="020B0604020202020204" pitchFamily="34" charset="0"/>
              <a:buChar char="•"/>
            </a:pPr>
            <a:r>
              <a:rPr lang="en-US" sz="1600" b="1" dirty="0">
                <a:latin typeface="Candara" panose="020E0502030303020204" pitchFamily="34" charset="0"/>
              </a:rPr>
              <a:t>Routers use computer programs called routing algorithms </a:t>
            </a:r>
            <a:r>
              <a:rPr lang="en-US" sz="1600" dirty="0">
                <a:latin typeface="Candara" panose="020E0502030303020204" pitchFamily="34" charset="0"/>
              </a:rPr>
              <a:t>to ensure packets take the best available path toward their destination.</a:t>
            </a:r>
            <a:endParaRPr lang="en-US" sz="1600" b="1" dirty="0">
              <a:latin typeface="Candara" panose="020E0502030303020204" pitchFamily="34" charset="0"/>
            </a:endParaRPr>
          </a:p>
        </p:txBody>
      </p:sp>
    </p:spTree>
    <p:extLst>
      <p:ext uri="{BB962C8B-B14F-4D97-AF65-F5344CB8AC3E}">
        <p14:creationId xmlns:p14="http://schemas.microsoft.com/office/powerpoint/2010/main" val="27756474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14002</TotalTime>
  <Words>4299</Words>
  <Application>Microsoft Office PowerPoint</Application>
  <PresentationFormat>On-screen Show (4:3)</PresentationFormat>
  <Paragraphs>454</Paragraphs>
  <Slides>44</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ＭＳ Ｐゴシック</vt:lpstr>
      <vt:lpstr>Arial</vt:lpstr>
      <vt:lpstr>Calibri</vt:lpstr>
      <vt:lpstr>Candara</vt:lpstr>
      <vt:lpstr>Courier New</vt:lpstr>
      <vt:lpstr>Wingdings</vt:lpstr>
      <vt:lpstr>Office Theme</vt:lpstr>
      <vt:lpstr>MIS 107: Information Systems &amp; Computing  Lecture 5:  Telecommunications, the Internet, and Wireless Technology  by Prof. Md. Mahbubul Alam, PhD </vt:lpstr>
      <vt:lpstr>Learning Objectives</vt:lpstr>
      <vt:lpstr>Networking and communication Trends in Today’s Business</vt:lpstr>
      <vt:lpstr>What is a Computer Network?</vt:lpstr>
      <vt:lpstr>A Simple Computer Network: Components</vt:lpstr>
      <vt:lpstr>Networks in Large Companies: Components</vt:lpstr>
      <vt:lpstr>Key Networking Technologies</vt:lpstr>
      <vt:lpstr>Client/Server Computing</vt:lpstr>
      <vt:lpstr>Packet Switching</vt:lpstr>
      <vt:lpstr>Transmission Control Protocol/Internet Protocol (TCP/IP)</vt:lpstr>
      <vt:lpstr>TCP/IP Architecture</vt:lpstr>
      <vt:lpstr>IP Address</vt:lpstr>
      <vt:lpstr>Internet Protocols and Utility Programs</vt:lpstr>
      <vt:lpstr>Routing Internet Messages: TCP/IP &amp; Packet Switching</vt:lpstr>
      <vt:lpstr>Signals: Digital Vs. Analog</vt:lpstr>
      <vt:lpstr>Types of Networks</vt:lpstr>
      <vt:lpstr>LAN Typologies</vt:lpstr>
      <vt:lpstr>Physical Transmission Media</vt:lpstr>
      <vt:lpstr>Physical Transmission Media (cont’d)</vt:lpstr>
      <vt:lpstr>What is the Internet?</vt:lpstr>
      <vt:lpstr>Evolution of the Internet</vt:lpstr>
      <vt:lpstr>Internet Address Architecture: Domain Names, DNS, URLs</vt:lpstr>
      <vt:lpstr>The Internet Architecture</vt:lpstr>
      <vt:lpstr>The Internet Architecture (cont’d)</vt:lpstr>
      <vt:lpstr>The Internet Architecture (cont’d)</vt:lpstr>
      <vt:lpstr>The Internet Backbone (cont’d)</vt:lpstr>
      <vt:lpstr>Who Governs the Internet?</vt:lpstr>
      <vt:lpstr>The Future Internet Infrastructure</vt:lpstr>
      <vt:lpstr>Internet I: Limitations</vt:lpstr>
      <vt:lpstr>Internet2® Project</vt:lpstr>
      <vt:lpstr>Areas of Focus of Internet2®</vt:lpstr>
      <vt:lpstr>Internet2®: Benefits</vt:lpstr>
      <vt:lpstr>Internet Services &amp; Communication Tools</vt:lpstr>
      <vt:lpstr>How Voice over IP (VoIP) works?</vt:lpstr>
      <vt:lpstr>Virtual Private Network (VPN)</vt:lpstr>
      <vt:lpstr>How Google Works?</vt:lpstr>
      <vt:lpstr>Web 2.0</vt:lpstr>
      <vt:lpstr>Web 3.0-the Semantic Web</vt:lpstr>
      <vt:lpstr>Cellular systems</vt:lpstr>
      <vt:lpstr>Wireless Local Area Network (WLANs)</vt:lpstr>
      <vt:lpstr>Radio frequency identification (RFID)</vt:lpstr>
      <vt:lpstr>How RFID Works?</vt:lpstr>
      <vt:lpstr>Wireless sensor networks (WSNs)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Mahbu ALAM</dc:creator>
  <cp:lastModifiedBy>Md. Mahbubul Alam</cp:lastModifiedBy>
  <cp:revision>638</cp:revision>
  <dcterms:created xsi:type="dcterms:W3CDTF">2006-08-16T00:00:00Z</dcterms:created>
  <dcterms:modified xsi:type="dcterms:W3CDTF">2025-02-28T04:25:53Z</dcterms:modified>
</cp:coreProperties>
</file>