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sldIdLst>
    <p:sldId id="256" r:id="rId2"/>
    <p:sldId id="257" r:id="rId3"/>
    <p:sldId id="261" r:id="rId4"/>
    <p:sldId id="264" r:id="rId5"/>
    <p:sldId id="265" r:id="rId6"/>
    <p:sldId id="295" r:id="rId7"/>
    <p:sldId id="266" r:id="rId8"/>
    <p:sldId id="267" r:id="rId9"/>
    <p:sldId id="268" r:id="rId10"/>
    <p:sldId id="269" r:id="rId11"/>
    <p:sldId id="270" r:id="rId12"/>
    <p:sldId id="271" r:id="rId13"/>
    <p:sldId id="272" r:id="rId14"/>
    <p:sldId id="273" r:id="rId15"/>
    <p:sldId id="274" r:id="rId16"/>
    <p:sldId id="275" r:id="rId17"/>
    <p:sldId id="276" r:id="rId18"/>
    <p:sldId id="279" r:id="rId19"/>
    <p:sldId id="280" r:id="rId20"/>
    <p:sldId id="281" r:id="rId21"/>
    <p:sldId id="282" r:id="rId22"/>
    <p:sldId id="283" r:id="rId23"/>
    <p:sldId id="284" r:id="rId24"/>
    <p:sldId id="286" r:id="rId25"/>
    <p:sldId id="287" r:id="rId26"/>
    <p:sldId id="288" r:id="rId27"/>
    <p:sldId id="289" r:id="rId28"/>
    <p:sldId id="296" r:id="rId29"/>
    <p:sldId id="290" r:id="rId30"/>
    <p:sldId id="293" r:id="rId31"/>
    <p:sldId id="292" r:id="rId32"/>
    <p:sldId id="294"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8631" autoAdjust="0"/>
  </p:normalViewPr>
  <p:slideViewPr>
    <p:cSldViewPr>
      <p:cViewPr varScale="1">
        <p:scale>
          <a:sx n="67" d="100"/>
          <a:sy n="67" d="100"/>
        </p:scale>
        <p:origin x="1891" y="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95EC81-993D-4498-B2FC-D7C4BC9F3F5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7D7F42B-9FAE-4E8E-A227-226388EEBE1E}">
      <dgm:prSet phldrT="[Text]" custT="1"/>
      <dgm:spPr/>
      <dgm:t>
        <a:bodyPr/>
        <a:lstStyle/>
        <a:p>
          <a:r>
            <a:rPr lang="en-US" sz="1800" b="1" dirty="0">
              <a:latin typeface="Candara" pitchFamily="34" charset="0"/>
            </a:rPr>
            <a:t>Without accurate information</a:t>
          </a:r>
          <a:r>
            <a:rPr lang="en-US" sz="1800" dirty="0">
              <a:latin typeface="Candara" pitchFamily="34" charset="0"/>
            </a:rPr>
            <a:t>:</a:t>
          </a:r>
        </a:p>
      </dgm:t>
    </dgm:pt>
    <dgm:pt modelId="{D3E72736-4B9D-4057-A0C5-AD3CB26E990E}" type="parTrans" cxnId="{DA73B820-52EB-4151-9D0E-4E33D1F1D980}">
      <dgm:prSet/>
      <dgm:spPr/>
      <dgm:t>
        <a:bodyPr/>
        <a:lstStyle/>
        <a:p>
          <a:endParaRPr lang="en-US"/>
        </a:p>
      </dgm:t>
    </dgm:pt>
    <dgm:pt modelId="{59AFF20D-497A-4D2E-B360-8282029339AE}" type="sibTrans" cxnId="{DA73B820-52EB-4151-9D0E-4E33D1F1D980}">
      <dgm:prSet/>
      <dgm:spPr/>
      <dgm:t>
        <a:bodyPr/>
        <a:lstStyle/>
        <a:p>
          <a:endParaRPr lang="en-US"/>
        </a:p>
      </dgm:t>
    </dgm:pt>
    <dgm:pt modelId="{0379BA1A-CF75-4AA3-9B9B-B51B8E0BAE92}">
      <dgm:prSet custT="1"/>
      <dgm:spPr/>
      <dgm:t>
        <a:bodyPr/>
        <a:lstStyle/>
        <a:p>
          <a:r>
            <a:rPr lang="en-US" sz="1800" b="1" dirty="0">
              <a:latin typeface="Candara" pitchFamily="34" charset="0"/>
            </a:rPr>
            <a:t>Managers must use forecasts, best guesses, luck</a:t>
          </a:r>
        </a:p>
      </dgm:t>
    </dgm:pt>
    <dgm:pt modelId="{02859683-6AB6-4E9D-9A12-D3D66D203E19}" type="parTrans" cxnId="{08C0D450-8784-478E-9D70-E348CD6FEC15}">
      <dgm:prSet/>
      <dgm:spPr/>
      <dgm:t>
        <a:bodyPr/>
        <a:lstStyle/>
        <a:p>
          <a:endParaRPr lang="en-US"/>
        </a:p>
      </dgm:t>
    </dgm:pt>
    <dgm:pt modelId="{AAF90729-29F3-4E2A-85B9-C3D500B976C3}" type="sibTrans" cxnId="{08C0D450-8784-478E-9D70-E348CD6FEC15}">
      <dgm:prSet/>
      <dgm:spPr/>
      <dgm:t>
        <a:bodyPr/>
        <a:lstStyle/>
        <a:p>
          <a:endParaRPr lang="en-US"/>
        </a:p>
      </dgm:t>
    </dgm:pt>
    <dgm:pt modelId="{E3AB356C-1BF2-4C73-81F0-927891DF2116}">
      <dgm:prSet custT="1"/>
      <dgm:spPr/>
      <dgm:t>
        <a:bodyPr/>
        <a:lstStyle/>
        <a:p>
          <a:r>
            <a:rPr lang="en-US" sz="1800" b="1" dirty="0">
              <a:latin typeface="Candara" pitchFamily="34" charset="0"/>
            </a:rPr>
            <a:t>Example</a:t>
          </a:r>
          <a:endParaRPr lang="en-US" sz="1800" dirty="0">
            <a:latin typeface="Candara" pitchFamily="34" charset="0"/>
          </a:endParaRPr>
        </a:p>
      </dgm:t>
    </dgm:pt>
    <dgm:pt modelId="{43E229AE-1126-461B-8698-470652DF6766}" type="parTrans" cxnId="{C1FCF898-1A9B-4CF0-8443-8E719BADD48C}">
      <dgm:prSet/>
      <dgm:spPr/>
      <dgm:t>
        <a:bodyPr/>
        <a:lstStyle/>
        <a:p>
          <a:endParaRPr lang="en-US"/>
        </a:p>
      </dgm:t>
    </dgm:pt>
    <dgm:pt modelId="{8FE45E64-FA64-4728-8DC0-FC206A88A0F5}" type="sibTrans" cxnId="{C1FCF898-1A9B-4CF0-8443-8E719BADD48C}">
      <dgm:prSet/>
      <dgm:spPr/>
      <dgm:t>
        <a:bodyPr/>
        <a:lstStyle/>
        <a:p>
          <a:endParaRPr lang="en-US"/>
        </a:p>
      </dgm:t>
    </dgm:pt>
    <dgm:pt modelId="{CC1F9A48-E15E-4363-B9D9-AA2C7C61A587}">
      <dgm:prSet phldrT="[Text]" custT="1"/>
      <dgm:spPr/>
      <dgm:t>
        <a:bodyPr/>
        <a:lstStyle/>
        <a:p>
          <a:r>
            <a:rPr lang="en-US" sz="1800" dirty="0">
              <a:latin typeface="Candara" pitchFamily="34" charset="0"/>
            </a:rPr>
            <a:t>Overproduction</a:t>
          </a:r>
        </a:p>
      </dgm:t>
    </dgm:pt>
    <dgm:pt modelId="{411E1729-6DEC-4A77-AF44-202BA4B55713}" type="parTrans" cxnId="{87F41CFF-56C1-4E3D-974E-109A6C2F325B}">
      <dgm:prSet/>
      <dgm:spPr/>
      <dgm:t>
        <a:bodyPr/>
        <a:lstStyle/>
        <a:p>
          <a:endParaRPr lang="en-US"/>
        </a:p>
      </dgm:t>
    </dgm:pt>
    <dgm:pt modelId="{5CB65AA4-F153-4E4F-AAF8-D8C846E3F201}" type="sibTrans" cxnId="{87F41CFF-56C1-4E3D-974E-109A6C2F325B}">
      <dgm:prSet/>
      <dgm:spPr/>
      <dgm:t>
        <a:bodyPr/>
        <a:lstStyle/>
        <a:p>
          <a:endParaRPr lang="en-US"/>
        </a:p>
      </dgm:t>
    </dgm:pt>
    <dgm:pt modelId="{D52AF76E-CBCD-4147-9D3C-A6E22725BBDA}">
      <dgm:prSet phldrT="[Text]" custT="1"/>
      <dgm:spPr/>
      <dgm:t>
        <a:bodyPr/>
        <a:lstStyle/>
        <a:p>
          <a:r>
            <a:rPr lang="en-US" sz="1800" dirty="0">
              <a:latin typeface="Candara" pitchFamily="34" charset="0"/>
            </a:rPr>
            <a:t>underproduction of goods and services</a:t>
          </a:r>
        </a:p>
      </dgm:t>
    </dgm:pt>
    <dgm:pt modelId="{7725E1AA-6CE9-4811-8C44-D2BD9ED92C7F}" type="parTrans" cxnId="{9594D9A7-5872-4760-B083-6BFED36C194E}">
      <dgm:prSet/>
      <dgm:spPr/>
      <dgm:t>
        <a:bodyPr/>
        <a:lstStyle/>
        <a:p>
          <a:endParaRPr lang="en-US"/>
        </a:p>
      </dgm:t>
    </dgm:pt>
    <dgm:pt modelId="{3B53F424-D59D-43BB-A951-6AEE93B54F00}" type="sibTrans" cxnId="{9594D9A7-5872-4760-B083-6BFED36C194E}">
      <dgm:prSet/>
      <dgm:spPr/>
      <dgm:t>
        <a:bodyPr/>
        <a:lstStyle/>
        <a:p>
          <a:endParaRPr lang="en-US"/>
        </a:p>
      </dgm:t>
    </dgm:pt>
    <dgm:pt modelId="{E9BF8D65-2E7F-47D6-B305-6C0533B6D7DB}">
      <dgm:prSet phldrT="[Text]" custT="1"/>
      <dgm:spPr/>
      <dgm:t>
        <a:bodyPr/>
        <a:lstStyle/>
        <a:p>
          <a:r>
            <a:rPr lang="en-US" sz="1800" dirty="0">
              <a:latin typeface="Candara" pitchFamily="34" charset="0"/>
            </a:rPr>
            <a:t> Misallocation of resources</a:t>
          </a:r>
        </a:p>
      </dgm:t>
    </dgm:pt>
    <dgm:pt modelId="{CA4E3382-1072-4CC4-9B37-3B14C4FB1835}" type="parTrans" cxnId="{668B7F47-FAE0-421F-9FCB-D6CA11DE4ECF}">
      <dgm:prSet/>
      <dgm:spPr/>
      <dgm:t>
        <a:bodyPr/>
        <a:lstStyle/>
        <a:p>
          <a:endParaRPr lang="en-US"/>
        </a:p>
      </dgm:t>
    </dgm:pt>
    <dgm:pt modelId="{E62DA1FF-0D4B-4617-8DBB-B3B5DB09D447}" type="sibTrans" cxnId="{668B7F47-FAE0-421F-9FCB-D6CA11DE4ECF}">
      <dgm:prSet/>
      <dgm:spPr/>
      <dgm:t>
        <a:bodyPr/>
        <a:lstStyle/>
        <a:p>
          <a:endParaRPr lang="en-US"/>
        </a:p>
      </dgm:t>
    </dgm:pt>
    <dgm:pt modelId="{13D3F0F9-C2CB-401E-908F-ACB6AF42954C}">
      <dgm:prSet phldrT="[Text]" custT="1"/>
      <dgm:spPr/>
      <dgm:t>
        <a:bodyPr/>
        <a:lstStyle/>
        <a:p>
          <a:r>
            <a:rPr lang="en-US" sz="1800" dirty="0">
              <a:latin typeface="Candara" pitchFamily="34" charset="0"/>
            </a:rPr>
            <a:t>Poor response times, Poor outcomes (raise costs, lose customers)</a:t>
          </a:r>
        </a:p>
      </dgm:t>
    </dgm:pt>
    <dgm:pt modelId="{75021E5F-874E-4338-9B5C-BF073549FBC4}" type="parTrans" cxnId="{7F6E442A-1B84-49B2-816C-25091C555DB5}">
      <dgm:prSet/>
      <dgm:spPr/>
      <dgm:t>
        <a:bodyPr/>
        <a:lstStyle/>
        <a:p>
          <a:endParaRPr lang="en-US"/>
        </a:p>
      </dgm:t>
    </dgm:pt>
    <dgm:pt modelId="{09C38598-72CB-4277-A7FD-4FAC12FC5076}" type="sibTrans" cxnId="{7F6E442A-1B84-49B2-816C-25091C555DB5}">
      <dgm:prSet/>
      <dgm:spPr/>
      <dgm:t>
        <a:bodyPr/>
        <a:lstStyle/>
        <a:p>
          <a:endParaRPr lang="en-US"/>
        </a:p>
      </dgm:t>
    </dgm:pt>
    <dgm:pt modelId="{4E6D5DA1-16D5-4A46-99A2-124BAC3E58AC}">
      <dgm:prSet custT="1"/>
      <dgm:spPr/>
      <dgm:t>
        <a:bodyPr/>
        <a:lstStyle/>
        <a:p>
          <a:r>
            <a:rPr lang="en-US" sz="1800" dirty="0">
              <a:latin typeface="Candara" pitchFamily="34" charset="0"/>
            </a:rPr>
            <a:t>Verizon’s Web-based digital dashboard to provide managers with real-time data on customer complaints, network performance, line outages, etc.</a:t>
          </a:r>
        </a:p>
      </dgm:t>
    </dgm:pt>
    <dgm:pt modelId="{694186DF-B4BF-478F-9904-F9C2995BC1CB}" type="parTrans" cxnId="{BBE64F8B-37B6-4B94-B857-18D5D78C6E2D}">
      <dgm:prSet/>
      <dgm:spPr/>
      <dgm:t>
        <a:bodyPr/>
        <a:lstStyle/>
        <a:p>
          <a:endParaRPr lang="en-US"/>
        </a:p>
      </dgm:t>
    </dgm:pt>
    <dgm:pt modelId="{87CAA9B1-862C-41C5-A7E6-904596CE791E}" type="sibTrans" cxnId="{BBE64F8B-37B6-4B94-B857-18D5D78C6E2D}">
      <dgm:prSet/>
      <dgm:spPr/>
      <dgm:t>
        <a:bodyPr/>
        <a:lstStyle/>
        <a:p>
          <a:endParaRPr lang="en-US"/>
        </a:p>
      </dgm:t>
    </dgm:pt>
    <dgm:pt modelId="{F4664FDA-0FA5-4940-B96D-5F0EC685E7C0}" type="pres">
      <dgm:prSet presAssocID="{F095EC81-993D-4498-B2FC-D7C4BC9F3F55}" presName="linear" presStyleCnt="0">
        <dgm:presLayoutVars>
          <dgm:dir/>
          <dgm:animLvl val="lvl"/>
          <dgm:resizeHandles val="exact"/>
        </dgm:presLayoutVars>
      </dgm:prSet>
      <dgm:spPr/>
    </dgm:pt>
    <dgm:pt modelId="{E814BA81-9887-4B36-80B4-36C6981401D4}" type="pres">
      <dgm:prSet presAssocID="{F7D7F42B-9FAE-4E8E-A227-226388EEBE1E}" presName="parentLin" presStyleCnt="0"/>
      <dgm:spPr/>
    </dgm:pt>
    <dgm:pt modelId="{66B3369D-553B-40D5-A8EA-33CD07538D8E}" type="pres">
      <dgm:prSet presAssocID="{F7D7F42B-9FAE-4E8E-A227-226388EEBE1E}" presName="parentLeftMargin" presStyleLbl="node1" presStyleIdx="0" presStyleCnt="3"/>
      <dgm:spPr/>
    </dgm:pt>
    <dgm:pt modelId="{D2BE7F86-8845-49D7-A443-FD29968D1CF6}" type="pres">
      <dgm:prSet presAssocID="{F7D7F42B-9FAE-4E8E-A227-226388EEBE1E}" presName="parentText" presStyleLbl="node1" presStyleIdx="0" presStyleCnt="3">
        <dgm:presLayoutVars>
          <dgm:chMax val="0"/>
          <dgm:bulletEnabled val="1"/>
        </dgm:presLayoutVars>
      </dgm:prSet>
      <dgm:spPr/>
    </dgm:pt>
    <dgm:pt modelId="{19EC57E6-D9CC-464F-9C6C-120C93E419BF}" type="pres">
      <dgm:prSet presAssocID="{F7D7F42B-9FAE-4E8E-A227-226388EEBE1E}" presName="negativeSpace" presStyleCnt="0"/>
      <dgm:spPr/>
    </dgm:pt>
    <dgm:pt modelId="{596F87DF-7B8D-4A14-8F78-265A1E99DA65}" type="pres">
      <dgm:prSet presAssocID="{F7D7F42B-9FAE-4E8E-A227-226388EEBE1E}" presName="childText" presStyleLbl="conFgAcc1" presStyleIdx="0" presStyleCnt="3">
        <dgm:presLayoutVars>
          <dgm:bulletEnabled val="1"/>
        </dgm:presLayoutVars>
      </dgm:prSet>
      <dgm:spPr/>
    </dgm:pt>
    <dgm:pt modelId="{00DAA50E-FFD6-4CAF-960A-FC20C28D8892}" type="pres">
      <dgm:prSet presAssocID="{59AFF20D-497A-4D2E-B360-8282029339AE}" presName="spaceBetweenRectangles" presStyleCnt="0"/>
      <dgm:spPr/>
    </dgm:pt>
    <dgm:pt modelId="{BB055C86-EB50-42AA-924F-7F43232CF9AC}" type="pres">
      <dgm:prSet presAssocID="{0379BA1A-CF75-4AA3-9B9B-B51B8E0BAE92}" presName="parentLin" presStyleCnt="0"/>
      <dgm:spPr/>
    </dgm:pt>
    <dgm:pt modelId="{A81FFFAA-B43F-4C83-8F68-32EFB4D2DEB1}" type="pres">
      <dgm:prSet presAssocID="{0379BA1A-CF75-4AA3-9B9B-B51B8E0BAE92}" presName="parentLeftMargin" presStyleLbl="node1" presStyleIdx="0" presStyleCnt="3"/>
      <dgm:spPr/>
    </dgm:pt>
    <dgm:pt modelId="{4E36A91A-BEFD-42C7-9528-B5F48236168C}" type="pres">
      <dgm:prSet presAssocID="{0379BA1A-CF75-4AA3-9B9B-B51B8E0BAE92}" presName="parentText" presStyleLbl="node1" presStyleIdx="1" presStyleCnt="3">
        <dgm:presLayoutVars>
          <dgm:chMax val="0"/>
          <dgm:bulletEnabled val="1"/>
        </dgm:presLayoutVars>
      </dgm:prSet>
      <dgm:spPr/>
    </dgm:pt>
    <dgm:pt modelId="{C2CF8748-5915-471E-A583-477C5C241D22}" type="pres">
      <dgm:prSet presAssocID="{0379BA1A-CF75-4AA3-9B9B-B51B8E0BAE92}" presName="negativeSpace" presStyleCnt="0"/>
      <dgm:spPr/>
    </dgm:pt>
    <dgm:pt modelId="{396B14C8-34F6-42FB-9EE0-DD21ECF1815D}" type="pres">
      <dgm:prSet presAssocID="{0379BA1A-CF75-4AA3-9B9B-B51B8E0BAE92}" presName="childText" presStyleLbl="conFgAcc1" presStyleIdx="1" presStyleCnt="3">
        <dgm:presLayoutVars>
          <dgm:bulletEnabled val="1"/>
        </dgm:presLayoutVars>
      </dgm:prSet>
      <dgm:spPr/>
    </dgm:pt>
    <dgm:pt modelId="{01D6D3A9-E320-4390-94EB-825BC6292C46}" type="pres">
      <dgm:prSet presAssocID="{AAF90729-29F3-4E2A-85B9-C3D500B976C3}" presName="spaceBetweenRectangles" presStyleCnt="0"/>
      <dgm:spPr/>
    </dgm:pt>
    <dgm:pt modelId="{4B36F1BC-3214-427C-B09F-82C328ADE239}" type="pres">
      <dgm:prSet presAssocID="{E3AB356C-1BF2-4C73-81F0-927891DF2116}" presName="parentLin" presStyleCnt="0"/>
      <dgm:spPr/>
    </dgm:pt>
    <dgm:pt modelId="{F5F215EB-818F-4FA7-AFCC-E944C1078696}" type="pres">
      <dgm:prSet presAssocID="{E3AB356C-1BF2-4C73-81F0-927891DF2116}" presName="parentLeftMargin" presStyleLbl="node1" presStyleIdx="1" presStyleCnt="3"/>
      <dgm:spPr/>
    </dgm:pt>
    <dgm:pt modelId="{9870DFC9-3396-46B9-8DFE-44E07B1807B2}" type="pres">
      <dgm:prSet presAssocID="{E3AB356C-1BF2-4C73-81F0-927891DF2116}" presName="parentText" presStyleLbl="node1" presStyleIdx="2" presStyleCnt="3">
        <dgm:presLayoutVars>
          <dgm:chMax val="0"/>
          <dgm:bulletEnabled val="1"/>
        </dgm:presLayoutVars>
      </dgm:prSet>
      <dgm:spPr/>
    </dgm:pt>
    <dgm:pt modelId="{43BA26BA-056D-4DD6-9E2B-A3FFB3BC939F}" type="pres">
      <dgm:prSet presAssocID="{E3AB356C-1BF2-4C73-81F0-927891DF2116}" presName="negativeSpace" presStyleCnt="0"/>
      <dgm:spPr/>
    </dgm:pt>
    <dgm:pt modelId="{7ED87BA2-8B40-41EB-9B80-F7842358F123}" type="pres">
      <dgm:prSet presAssocID="{E3AB356C-1BF2-4C73-81F0-927891DF2116}" presName="childText" presStyleLbl="conFgAcc1" presStyleIdx="2" presStyleCnt="3">
        <dgm:presLayoutVars>
          <dgm:bulletEnabled val="1"/>
        </dgm:presLayoutVars>
      </dgm:prSet>
      <dgm:spPr/>
    </dgm:pt>
  </dgm:ptLst>
  <dgm:cxnLst>
    <dgm:cxn modelId="{E787D406-DD36-4CDA-9B8E-1EF5CC074E75}" type="presOf" srcId="{0379BA1A-CF75-4AA3-9B9B-B51B8E0BAE92}" destId="{A81FFFAA-B43F-4C83-8F68-32EFB4D2DEB1}" srcOrd="0" destOrd="0" presId="urn:microsoft.com/office/officeart/2005/8/layout/list1"/>
    <dgm:cxn modelId="{4363611B-73CA-4EEA-9A17-32B831F952FD}" type="presOf" srcId="{E3AB356C-1BF2-4C73-81F0-927891DF2116}" destId="{9870DFC9-3396-46B9-8DFE-44E07B1807B2}" srcOrd="1" destOrd="0" presId="urn:microsoft.com/office/officeart/2005/8/layout/list1"/>
    <dgm:cxn modelId="{DA73B820-52EB-4151-9D0E-4E33D1F1D980}" srcId="{F095EC81-993D-4498-B2FC-D7C4BC9F3F55}" destId="{F7D7F42B-9FAE-4E8E-A227-226388EEBE1E}" srcOrd="0" destOrd="0" parTransId="{D3E72736-4B9D-4057-A0C5-AD3CB26E990E}" sibTransId="{59AFF20D-497A-4D2E-B360-8282029339AE}"/>
    <dgm:cxn modelId="{7F6E442A-1B84-49B2-816C-25091C555DB5}" srcId="{F7D7F42B-9FAE-4E8E-A227-226388EEBE1E}" destId="{13D3F0F9-C2CB-401E-908F-ACB6AF42954C}" srcOrd="3" destOrd="0" parTransId="{75021E5F-874E-4338-9B5C-BF073549FBC4}" sibTransId="{09C38598-72CB-4277-A7FD-4FAC12FC5076}"/>
    <dgm:cxn modelId="{668B7F47-FAE0-421F-9FCB-D6CA11DE4ECF}" srcId="{F7D7F42B-9FAE-4E8E-A227-226388EEBE1E}" destId="{E9BF8D65-2E7F-47D6-B305-6C0533B6D7DB}" srcOrd="2" destOrd="0" parTransId="{CA4E3382-1072-4CC4-9B37-3B14C4FB1835}" sibTransId="{E62DA1FF-0D4B-4617-8DBB-B3B5DB09D447}"/>
    <dgm:cxn modelId="{08C0D450-8784-478E-9D70-E348CD6FEC15}" srcId="{F095EC81-993D-4498-B2FC-D7C4BC9F3F55}" destId="{0379BA1A-CF75-4AA3-9B9B-B51B8E0BAE92}" srcOrd="1" destOrd="0" parTransId="{02859683-6AB6-4E9D-9A12-D3D66D203E19}" sibTransId="{AAF90729-29F3-4E2A-85B9-C3D500B976C3}"/>
    <dgm:cxn modelId="{6F2A8D84-5EB0-44B2-A914-A1E59F0532A8}" type="presOf" srcId="{F7D7F42B-9FAE-4E8E-A227-226388EEBE1E}" destId="{66B3369D-553B-40D5-A8EA-33CD07538D8E}" srcOrd="0" destOrd="0" presId="urn:microsoft.com/office/officeart/2005/8/layout/list1"/>
    <dgm:cxn modelId="{530C5786-B484-4558-AD04-BC20187D5A7F}" type="presOf" srcId="{F7D7F42B-9FAE-4E8E-A227-226388EEBE1E}" destId="{D2BE7F86-8845-49D7-A443-FD29968D1CF6}" srcOrd="1" destOrd="0" presId="urn:microsoft.com/office/officeart/2005/8/layout/list1"/>
    <dgm:cxn modelId="{BBE64F8B-37B6-4B94-B857-18D5D78C6E2D}" srcId="{E3AB356C-1BF2-4C73-81F0-927891DF2116}" destId="{4E6D5DA1-16D5-4A46-99A2-124BAC3E58AC}" srcOrd="0" destOrd="0" parTransId="{694186DF-B4BF-478F-9904-F9C2995BC1CB}" sibTransId="{87CAA9B1-862C-41C5-A7E6-904596CE791E}"/>
    <dgm:cxn modelId="{0D98D88D-0D7B-4F38-A3F7-75206821F786}" type="presOf" srcId="{E3AB356C-1BF2-4C73-81F0-927891DF2116}" destId="{F5F215EB-818F-4FA7-AFCC-E944C1078696}" srcOrd="0" destOrd="0" presId="urn:microsoft.com/office/officeart/2005/8/layout/list1"/>
    <dgm:cxn modelId="{C1FCF898-1A9B-4CF0-8443-8E719BADD48C}" srcId="{F095EC81-993D-4498-B2FC-D7C4BC9F3F55}" destId="{E3AB356C-1BF2-4C73-81F0-927891DF2116}" srcOrd="2" destOrd="0" parTransId="{43E229AE-1126-461B-8698-470652DF6766}" sibTransId="{8FE45E64-FA64-4728-8DC0-FC206A88A0F5}"/>
    <dgm:cxn modelId="{6A72FFA5-9D57-4208-B4FC-A0B343CFFF54}" type="presOf" srcId="{0379BA1A-CF75-4AA3-9B9B-B51B8E0BAE92}" destId="{4E36A91A-BEFD-42C7-9528-B5F48236168C}" srcOrd="1" destOrd="0" presId="urn:microsoft.com/office/officeart/2005/8/layout/list1"/>
    <dgm:cxn modelId="{CFCF95A7-D629-47EE-99B7-6BB6E6231A08}" type="presOf" srcId="{CC1F9A48-E15E-4363-B9D9-AA2C7C61A587}" destId="{596F87DF-7B8D-4A14-8F78-265A1E99DA65}" srcOrd="0" destOrd="0" presId="urn:microsoft.com/office/officeart/2005/8/layout/list1"/>
    <dgm:cxn modelId="{9594D9A7-5872-4760-B083-6BFED36C194E}" srcId="{F7D7F42B-9FAE-4E8E-A227-226388EEBE1E}" destId="{D52AF76E-CBCD-4147-9D3C-A6E22725BBDA}" srcOrd="1" destOrd="0" parTransId="{7725E1AA-6CE9-4811-8C44-D2BD9ED92C7F}" sibTransId="{3B53F424-D59D-43BB-A951-6AEE93B54F00}"/>
    <dgm:cxn modelId="{CB33D4BF-C6DE-49E1-99AD-405682E62CDC}" type="presOf" srcId="{D52AF76E-CBCD-4147-9D3C-A6E22725BBDA}" destId="{596F87DF-7B8D-4A14-8F78-265A1E99DA65}" srcOrd="0" destOrd="1" presId="urn:microsoft.com/office/officeart/2005/8/layout/list1"/>
    <dgm:cxn modelId="{0B96C5CF-2FFE-4357-9A6C-6C5A715AE8C1}" type="presOf" srcId="{F095EC81-993D-4498-B2FC-D7C4BC9F3F55}" destId="{F4664FDA-0FA5-4940-B96D-5F0EC685E7C0}" srcOrd="0" destOrd="0" presId="urn:microsoft.com/office/officeart/2005/8/layout/list1"/>
    <dgm:cxn modelId="{6CD8A6E1-5013-42F5-9750-B6C5CC6C162E}" type="presOf" srcId="{E9BF8D65-2E7F-47D6-B305-6C0533B6D7DB}" destId="{596F87DF-7B8D-4A14-8F78-265A1E99DA65}" srcOrd="0" destOrd="2" presId="urn:microsoft.com/office/officeart/2005/8/layout/list1"/>
    <dgm:cxn modelId="{2116A2E2-E792-4EFA-AA94-F62E3129CB7E}" type="presOf" srcId="{4E6D5DA1-16D5-4A46-99A2-124BAC3E58AC}" destId="{7ED87BA2-8B40-41EB-9B80-F7842358F123}" srcOrd="0" destOrd="0" presId="urn:microsoft.com/office/officeart/2005/8/layout/list1"/>
    <dgm:cxn modelId="{940687E4-E6F3-47E4-95FE-9F0926CDD2DD}" type="presOf" srcId="{13D3F0F9-C2CB-401E-908F-ACB6AF42954C}" destId="{596F87DF-7B8D-4A14-8F78-265A1E99DA65}" srcOrd="0" destOrd="3" presId="urn:microsoft.com/office/officeart/2005/8/layout/list1"/>
    <dgm:cxn modelId="{87F41CFF-56C1-4E3D-974E-109A6C2F325B}" srcId="{F7D7F42B-9FAE-4E8E-A227-226388EEBE1E}" destId="{CC1F9A48-E15E-4363-B9D9-AA2C7C61A587}" srcOrd="0" destOrd="0" parTransId="{411E1729-6DEC-4A77-AF44-202BA4B55713}" sibTransId="{5CB65AA4-F153-4E4F-AAF8-D8C846E3F201}"/>
    <dgm:cxn modelId="{726DAD0D-6AD5-4934-8042-998853A12853}" type="presParOf" srcId="{F4664FDA-0FA5-4940-B96D-5F0EC685E7C0}" destId="{E814BA81-9887-4B36-80B4-36C6981401D4}" srcOrd="0" destOrd="0" presId="urn:microsoft.com/office/officeart/2005/8/layout/list1"/>
    <dgm:cxn modelId="{94C28560-DC5E-4C0A-A8F6-FD33C864BB62}" type="presParOf" srcId="{E814BA81-9887-4B36-80B4-36C6981401D4}" destId="{66B3369D-553B-40D5-A8EA-33CD07538D8E}" srcOrd="0" destOrd="0" presId="urn:microsoft.com/office/officeart/2005/8/layout/list1"/>
    <dgm:cxn modelId="{4DC1FE15-0B23-4951-B87A-6381C2B87566}" type="presParOf" srcId="{E814BA81-9887-4B36-80B4-36C6981401D4}" destId="{D2BE7F86-8845-49D7-A443-FD29968D1CF6}" srcOrd="1" destOrd="0" presId="urn:microsoft.com/office/officeart/2005/8/layout/list1"/>
    <dgm:cxn modelId="{809A9380-9F98-4CF9-B888-1C8BBD395A24}" type="presParOf" srcId="{F4664FDA-0FA5-4940-B96D-5F0EC685E7C0}" destId="{19EC57E6-D9CC-464F-9C6C-120C93E419BF}" srcOrd="1" destOrd="0" presId="urn:microsoft.com/office/officeart/2005/8/layout/list1"/>
    <dgm:cxn modelId="{BBEFAE1A-0391-46D6-BB2D-01929EC65803}" type="presParOf" srcId="{F4664FDA-0FA5-4940-B96D-5F0EC685E7C0}" destId="{596F87DF-7B8D-4A14-8F78-265A1E99DA65}" srcOrd="2" destOrd="0" presId="urn:microsoft.com/office/officeart/2005/8/layout/list1"/>
    <dgm:cxn modelId="{E2775896-8D94-4732-AD6C-5746C101B1EA}" type="presParOf" srcId="{F4664FDA-0FA5-4940-B96D-5F0EC685E7C0}" destId="{00DAA50E-FFD6-4CAF-960A-FC20C28D8892}" srcOrd="3" destOrd="0" presId="urn:microsoft.com/office/officeart/2005/8/layout/list1"/>
    <dgm:cxn modelId="{0534BFD2-F8B1-4BFA-988E-3E6F199E68BC}" type="presParOf" srcId="{F4664FDA-0FA5-4940-B96D-5F0EC685E7C0}" destId="{BB055C86-EB50-42AA-924F-7F43232CF9AC}" srcOrd="4" destOrd="0" presId="urn:microsoft.com/office/officeart/2005/8/layout/list1"/>
    <dgm:cxn modelId="{374EC47F-3295-4197-9A71-9E93CBD1B5D7}" type="presParOf" srcId="{BB055C86-EB50-42AA-924F-7F43232CF9AC}" destId="{A81FFFAA-B43F-4C83-8F68-32EFB4D2DEB1}" srcOrd="0" destOrd="0" presId="urn:microsoft.com/office/officeart/2005/8/layout/list1"/>
    <dgm:cxn modelId="{BEEBA548-4D4E-401D-ABC9-9B8690377537}" type="presParOf" srcId="{BB055C86-EB50-42AA-924F-7F43232CF9AC}" destId="{4E36A91A-BEFD-42C7-9528-B5F48236168C}" srcOrd="1" destOrd="0" presId="urn:microsoft.com/office/officeart/2005/8/layout/list1"/>
    <dgm:cxn modelId="{122570F1-487A-4B44-985B-53CB21F8553C}" type="presParOf" srcId="{F4664FDA-0FA5-4940-B96D-5F0EC685E7C0}" destId="{C2CF8748-5915-471E-A583-477C5C241D22}" srcOrd="5" destOrd="0" presId="urn:microsoft.com/office/officeart/2005/8/layout/list1"/>
    <dgm:cxn modelId="{5339664D-9223-4113-B105-EA637126FBA3}" type="presParOf" srcId="{F4664FDA-0FA5-4940-B96D-5F0EC685E7C0}" destId="{396B14C8-34F6-42FB-9EE0-DD21ECF1815D}" srcOrd="6" destOrd="0" presId="urn:microsoft.com/office/officeart/2005/8/layout/list1"/>
    <dgm:cxn modelId="{65B45003-E4B0-4134-8B3C-1C86F0C5276D}" type="presParOf" srcId="{F4664FDA-0FA5-4940-B96D-5F0EC685E7C0}" destId="{01D6D3A9-E320-4390-94EB-825BC6292C46}" srcOrd="7" destOrd="0" presId="urn:microsoft.com/office/officeart/2005/8/layout/list1"/>
    <dgm:cxn modelId="{A31FFA4D-32E5-45D9-8B76-3302C840B341}" type="presParOf" srcId="{F4664FDA-0FA5-4940-B96D-5F0EC685E7C0}" destId="{4B36F1BC-3214-427C-B09F-82C328ADE239}" srcOrd="8" destOrd="0" presId="urn:microsoft.com/office/officeart/2005/8/layout/list1"/>
    <dgm:cxn modelId="{1C845F3B-17CB-46F2-8004-E63E9D11EC9F}" type="presParOf" srcId="{4B36F1BC-3214-427C-B09F-82C328ADE239}" destId="{F5F215EB-818F-4FA7-AFCC-E944C1078696}" srcOrd="0" destOrd="0" presId="urn:microsoft.com/office/officeart/2005/8/layout/list1"/>
    <dgm:cxn modelId="{37853272-BA21-48E3-811B-4B6B5A13DF22}" type="presParOf" srcId="{4B36F1BC-3214-427C-B09F-82C328ADE239}" destId="{9870DFC9-3396-46B9-8DFE-44E07B1807B2}" srcOrd="1" destOrd="0" presId="urn:microsoft.com/office/officeart/2005/8/layout/list1"/>
    <dgm:cxn modelId="{E91560B6-AEAE-4D2C-8986-BED5BED467E7}" type="presParOf" srcId="{F4664FDA-0FA5-4940-B96D-5F0EC685E7C0}" destId="{43BA26BA-056D-4DD6-9E2B-A3FFB3BC939F}" srcOrd="9" destOrd="0" presId="urn:microsoft.com/office/officeart/2005/8/layout/list1"/>
    <dgm:cxn modelId="{B8FBB127-AB70-472F-90F1-9FBCA057B86C}" type="presParOf" srcId="{F4664FDA-0FA5-4940-B96D-5F0EC685E7C0}" destId="{7ED87BA2-8B40-41EB-9B80-F7842358F123}"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AAFF6B-9001-47B0-B80F-35F1816E46BD}" type="doc">
      <dgm:prSet loTypeId="urn:microsoft.com/office/officeart/2005/8/layout/pyramid1" loCatId="pyramid" qsTypeId="urn:microsoft.com/office/officeart/2005/8/quickstyle/simple1" qsCatId="simple" csTypeId="urn:microsoft.com/office/officeart/2005/8/colors/colorful2" csCatId="colorful" phldr="1"/>
      <dgm:spPr/>
    </dgm:pt>
    <dgm:pt modelId="{522B8370-BEFD-48DC-8F33-C900E3FC600E}">
      <dgm:prSet phldrT="[Text]" custT="1"/>
      <dgm:spPr/>
      <dgm:t>
        <a:bodyPr/>
        <a:lstStyle/>
        <a:p>
          <a:endParaRPr lang="en-US" sz="1600" dirty="0">
            <a:latin typeface="Candara" pitchFamily="34" charset="0"/>
          </a:endParaRPr>
        </a:p>
        <a:p>
          <a:endParaRPr lang="en-US" sz="1600" dirty="0">
            <a:latin typeface="Candara" pitchFamily="34" charset="0"/>
          </a:endParaRPr>
        </a:p>
        <a:p>
          <a:r>
            <a:rPr lang="en-US" sz="1600" b="1" dirty="0">
              <a:latin typeface="Candara" pitchFamily="34" charset="0"/>
            </a:rPr>
            <a:t>Top </a:t>
          </a:r>
        </a:p>
        <a:p>
          <a:r>
            <a:rPr lang="en-US" sz="1600" b="1" dirty="0">
              <a:latin typeface="Candara" pitchFamily="34" charset="0"/>
            </a:rPr>
            <a:t>Management</a:t>
          </a:r>
        </a:p>
      </dgm:t>
    </dgm:pt>
    <dgm:pt modelId="{1DF0FD94-7D06-4325-AEC3-BA7D36D29BBA}" type="parTrans" cxnId="{82A074C9-8C72-45A5-8810-1C7C9B72AF22}">
      <dgm:prSet/>
      <dgm:spPr/>
      <dgm:t>
        <a:bodyPr/>
        <a:lstStyle/>
        <a:p>
          <a:endParaRPr lang="en-US"/>
        </a:p>
      </dgm:t>
    </dgm:pt>
    <dgm:pt modelId="{15B1F627-DA10-40E8-AE62-BCA871939B4B}" type="sibTrans" cxnId="{82A074C9-8C72-45A5-8810-1C7C9B72AF22}">
      <dgm:prSet/>
      <dgm:spPr/>
      <dgm:t>
        <a:bodyPr/>
        <a:lstStyle/>
        <a:p>
          <a:endParaRPr lang="en-US"/>
        </a:p>
      </dgm:t>
    </dgm:pt>
    <dgm:pt modelId="{6730AD41-4B47-4CE1-A957-DFD2D61E7EDC}">
      <dgm:prSet phldrT="[Text]" custT="1"/>
      <dgm:spPr/>
      <dgm:t>
        <a:bodyPr/>
        <a:lstStyle/>
        <a:p>
          <a:r>
            <a:rPr lang="en-US" sz="1600" b="1" dirty="0">
              <a:latin typeface="Candara" pitchFamily="34" charset="0"/>
            </a:rPr>
            <a:t>Middle Management</a:t>
          </a:r>
        </a:p>
      </dgm:t>
    </dgm:pt>
    <dgm:pt modelId="{9CEE75CB-F554-4AB5-B157-F88839D428A3}" type="parTrans" cxnId="{9E90315C-5D60-4ECC-9553-CFE706CC4B3D}">
      <dgm:prSet/>
      <dgm:spPr/>
      <dgm:t>
        <a:bodyPr/>
        <a:lstStyle/>
        <a:p>
          <a:endParaRPr lang="en-US"/>
        </a:p>
      </dgm:t>
    </dgm:pt>
    <dgm:pt modelId="{D60D5DB5-2940-4E27-8DA7-D276BCC33F15}" type="sibTrans" cxnId="{9E90315C-5D60-4ECC-9553-CFE706CC4B3D}">
      <dgm:prSet/>
      <dgm:spPr/>
      <dgm:t>
        <a:bodyPr/>
        <a:lstStyle/>
        <a:p>
          <a:endParaRPr lang="en-US"/>
        </a:p>
      </dgm:t>
    </dgm:pt>
    <dgm:pt modelId="{1208E7AF-ACFB-4741-B2D5-CF3756A47204}">
      <dgm:prSet phldrT="[Text]" custT="1"/>
      <dgm:spPr/>
      <dgm:t>
        <a:bodyPr/>
        <a:lstStyle/>
        <a:p>
          <a:r>
            <a:rPr lang="en-US" sz="1600" b="1" dirty="0">
              <a:latin typeface="Candara" pitchFamily="34" charset="0"/>
            </a:rPr>
            <a:t>Operational Management</a:t>
          </a:r>
        </a:p>
      </dgm:t>
    </dgm:pt>
    <dgm:pt modelId="{34C64869-2AB6-4FCD-9E80-22ABB0ED2149}" type="parTrans" cxnId="{A63ED9F8-0917-47C7-A5D7-919A1573A764}">
      <dgm:prSet/>
      <dgm:spPr/>
      <dgm:t>
        <a:bodyPr/>
        <a:lstStyle/>
        <a:p>
          <a:endParaRPr lang="en-US"/>
        </a:p>
      </dgm:t>
    </dgm:pt>
    <dgm:pt modelId="{0A9275D5-228D-409B-BD04-E4EBD7A11B64}" type="sibTrans" cxnId="{A63ED9F8-0917-47C7-A5D7-919A1573A764}">
      <dgm:prSet/>
      <dgm:spPr/>
      <dgm:t>
        <a:bodyPr/>
        <a:lstStyle/>
        <a:p>
          <a:endParaRPr lang="en-US"/>
        </a:p>
      </dgm:t>
    </dgm:pt>
    <dgm:pt modelId="{5A9E5674-9155-4CE7-8D4D-2BB63624CEA7}" type="pres">
      <dgm:prSet presAssocID="{EAAAFF6B-9001-47B0-B80F-35F1816E46BD}" presName="Name0" presStyleCnt="0">
        <dgm:presLayoutVars>
          <dgm:dir/>
          <dgm:animLvl val="lvl"/>
          <dgm:resizeHandles val="exact"/>
        </dgm:presLayoutVars>
      </dgm:prSet>
      <dgm:spPr/>
    </dgm:pt>
    <dgm:pt modelId="{BB5D9FB4-83CF-4764-8191-B927A98DB5BD}" type="pres">
      <dgm:prSet presAssocID="{522B8370-BEFD-48DC-8F33-C900E3FC600E}" presName="Name8" presStyleCnt="0"/>
      <dgm:spPr/>
    </dgm:pt>
    <dgm:pt modelId="{82317932-C932-440F-B6DB-023A734EFD01}" type="pres">
      <dgm:prSet presAssocID="{522B8370-BEFD-48DC-8F33-C900E3FC600E}" presName="level" presStyleLbl="node1" presStyleIdx="0" presStyleCnt="3">
        <dgm:presLayoutVars>
          <dgm:chMax val="1"/>
          <dgm:bulletEnabled val="1"/>
        </dgm:presLayoutVars>
      </dgm:prSet>
      <dgm:spPr/>
    </dgm:pt>
    <dgm:pt modelId="{D503D8B6-A738-4230-A46E-4211AB9720E4}" type="pres">
      <dgm:prSet presAssocID="{522B8370-BEFD-48DC-8F33-C900E3FC600E}" presName="levelTx" presStyleLbl="revTx" presStyleIdx="0" presStyleCnt="0">
        <dgm:presLayoutVars>
          <dgm:chMax val="1"/>
          <dgm:bulletEnabled val="1"/>
        </dgm:presLayoutVars>
      </dgm:prSet>
      <dgm:spPr/>
    </dgm:pt>
    <dgm:pt modelId="{2047D339-3DDF-4514-BCD8-578B00EE12AB}" type="pres">
      <dgm:prSet presAssocID="{6730AD41-4B47-4CE1-A957-DFD2D61E7EDC}" presName="Name8" presStyleCnt="0"/>
      <dgm:spPr/>
    </dgm:pt>
    <dgm:pt modelId="{71BE1003-F730-41C8-B22C-7CEFF8587DFC}" type="pres">
      <dgm:prSet presAssocID="{6730AD41-4B47-4CE1-A957-DFD2D61E7EDC}" presName="level" presStyleLbl="node1" presStyleIdx="1" presStyleCnt="3">
        <dgm:presLayoutVars>
          <dgm:chMax val="1"/>
          <dgm:bulletEnabled val="1"/>
        </dgm:presLayoutVars>
      </dgm:prSet>
      <dgm:spPr/>
    </dgm:pt>
    <dgm:pt modelId="{05FC667B-C4A0-43AE-A043-467358394150}" type="pres">
      <dgm:prSet presAssocID="{6730AD41-4B47-4CE1-A957-DFD2D61E7EDC}" presName="levelTx" presStyleLbl="revTx" presStyleIdx="0" presStyleCnt="0">
        <dgm:presLayoutVars>
          <dgm:chMax val="1"/>
          <dgm:bulletEnabled val="1"/>
        </dgm:presLayoutVars>
      </dgm:prSet>
      <dgm:spPr/>
    </dgm:pt>
    <dgm:pt modelId="{2E037350-B25F-4F33-B200-A50C2C81FED7}" type="pres">
      <dgm:prSet presAssocID="{1208E7AF-ACFB-4741-B2D5-CF3756A47204}" presName="Name8" presStyleCnt="0"/>
      <dgm:spPr/>
    </dgm:pt>
    <dgm:pt modelId="{B1639DAF-EE58-449E-9F7B-A6F9CBA5B377}" type="pres">
      <dgm:prSet presAssocID="{1208E7AF-ACFB-4741-B2D5-CF3756A47204}" presName="level" presStyleLbl="node1" presStyleIdx="2" presStyleCnt="3">
        <dgm:presLayoutVars>
          <dgm:chMax val="1"/>
          <dgm:bulletEnabled val="1"/>
        </dgm:presLayoutVars>
      </dgm:prSet>
      <dgm:spPr/>
    </dgm:pt>
    <dgm:pt modelId="{4BC83BC7-8BEF-482F-B3BD-1AE287C640BD}" type="pres">
      <dgm:prSet presAssocID="{1208E7AF-ACFB-4741-B2D5-CF3756A47204}" presName="levelTx" presStyleLbl="revTx" presStyleIdx="0" presStyleCnt="0">
        <dgm:presLayoutVars>
          <dgm:chMax val="1"/>
          <dgm:bulletEnabled val="1"/>
        </dgm:presLayoutVars>
      </dgm:prSet>
      <dgm:spPr/>
    </dgm:pt>
  </dgm:ptLst>
  <dgm:cxnLst>
    <dgm:cxn modelId="{D3ED2934-834B-4917-AB4D-ACA68E37170E}" type="presOf" srcId="{6730AD41-4B47-4CE1-A957-DFD2D61E7EDC}" destId="{05FC667B-C4A0-43AE-A043-467358394150}" srcOrd="1" destOrd="0" presId="urn:microsoft.com/office/officeart/2005/8/layout/pyramid1"/>
    <dgm:cxn modelId="{9E90315C-5D60-4ECC-9553-CFE706CC4B3D}" srcId="{EAAAFF6B-9001-47B0-B80F-35F1816E46BD}" destId="{6730AD41-4B47-4CE1-A957-DFD2D61E7EDC}" srcOrd="1" destOrd="0" parTransId="{9CEE75CB-F554-4AB5-B157-F88839D428A3}" sibTransId="{D60D5DB5-2940-4E27-8DA7-D276BCC33F15}"/>
    <dgm:cxn modelId="{2943F17E-0437-4EEA-9DC4-B6FE3F6B2567}" type="presOf" srcId="{1208E7AF-ACFB-4741-B2D5-CF3756A47204}" destId="{B1639DAF-EE58-449E-9F7B-A6F9CBA5B377}" srcOrd="0" destOrd="0" presId="urn:microsoft.com/office/officeart/2005/8/layout/pyramid1"/>
    <dgm:cxn modelId="{70735AA8-9304-4918-B8A5-9556A684F4A1}" type="presOf" srcId="{1208E7AF-ACFB-4741-B2D5-CF3756A47204}" destId="{4BC83BC7-8BEF-482F-B3BD-1AE287C640BD}" srcOrd="1" destOrd="0" presId="urn:microsoft.com/office/officeart/2005/8/layout/pyramid1"/>
    <dgm:cxn modelId="{4D161FB4-50A2-4465-BADD-3EB75E178572}" type="presOf" srcId="{522B8370-BEFD-48DC-8F33-C900E3FC600E}" destId="{82317932-C932-440F-B6DB-023A734EFD01}" srcOrd="0" destOrd="0" presId="urn:microsoft.com/office/officeart/2005/8/layout/pyramid1"/>
    <dgm:cxn modelId="{C131EFBD-8C99-4C0B-BBAD-E3E4730206B3}" type="presOf" srcId="{6730AD41-4B47-4CE1-A957-DFD2D61E7EDC}" destId="{71BE1003-F730-41C8-B22C-7CEFF8587DFC}" srcOrd="0" destOrd="0" presId="urn:microsoft.com/office/officeart/2005/8/layout/pyramid1"/>
    <dgm:cxn modelId="{545309C7-D724-4AB2-B315-4345515B886E}" type="presOf" srcId="{522B8370-BEFD-48DC-8F33-C900E3FC600E}" destId="{D503D8B6-A738-4230-A46E-4211AB9720E4}" srcOrd="1" destOrd="0" presId="urn:microsoft.com/office/officeart/2005/8/layout/pyramid1"/>
    <dgm:cxn modelId="{82A074C9-8C72-45A5-8810-1C7C9B72AF22}" srcId="{EAAAFF6B-9001-47B0-B80F-35F1816E46BD}" destId="{522B8370-BEFD-48DC-8F33-C900E3FC600E}" srcOrd="0" destOrd="0" parTransId="{1DF0FD94-7D06-4325-AEC3-BA7D36D29BBA}" sibTransId="{15B1F627-DA10-40E8-AE62-BCA871939B4B}"/>
    <dgm:cxn modelId="{A8960DF5-FBD8-45BE-BCCE-EABFC67CC51D}" type="presOf" srcId="{EAAAFF6B-9001-47B0-B80F-35F1816E46BD}" destId="{5A9E5674-9155-4CE7-8D4D-2BB63624CEA7}" srcOrd="0" destOrd="0" presId="urn:microsoft.com/office/officeart/2005/8/layout/pyramid1"/>
    <dgm:cxn modelId="{A63ED9F8-0917-47C7-A5D7-919A1573A764}" srcId="{EAAAFF6B-9001-47B0-B80F-35F1816E46BD}" destId="{1208E7AF-ACFB-4741-B2D5-CF3756A47204}" srcOrd="2" destOrd="0" parTransId="{34C64869-2AB6-4FCD-9E80-22ABB0ED2149}" sibTransId="{0A9275D5-228D-409B-BD04-E4EBD7A11B64}"/>
    <dgm:cxn modelId="{7D1287BC-3708-4906-8D04-BAA2154A70A3}" type="presParOf" srcId="{5A9E5674-9155-4CE7-8D4D-2BB63624CEA7}" destId="{BB5D9FB4-83CF-4764-8191-B927A98DB5BD}" srcOrd="0" destOrd="0" presId="urn:microsoft.com/office/officeart/2005/8/layout/pyramid1"/>
    <dgm:cxn modelId="{8E7B9FC4-98A3-407F-89E4-B6BF0093E8EC}" type="presParOf" srcId="{BB5D9FB4-83CF-4764-8191-B927A98DB5BD}" destId="{82317932-C932-440F-B6DB-023A734EFD01}" srcOrd="0" destOrd="0" presId="urn:microsoft.com/office/officeart/2005/8/layout/pyramid1"/>
    <dgm:cxn modelId="{6207DF55-2991-4FEF-AE95-C02E26DB1FC9}" type="presParOf" srcId="{BB5D9FB4-83CF-4764-8191-B927A98DB5BD}" destId="{D503D8B6-A738-4230-A46E-4211AB9720E4}" srcOrd="1" destOrd="0" presId="urn:microsoft.com/office/officeart/2005/8/layout/pyramid1"/>
    <dgm:cxn modelId="{C0BBBB05-7264-4445-ADE0-4F42F44DB8D6}" type="presParOf" srcId="{5A9E5674-9155-4CE7-8D4D-2BB63624CEA7}" destId="{2047D339-3DDF-4514-BCD8-578B00EE12AB}" srcOrd="1" destOrd="0" presId="urn:microsoft.com/office/officeart/2005/8/layout/pyramid1"/>
    <dgm:cxn modelId="{94837A46-22D5-442E-9042-116E1DC12703}" type="presParOf" srcId="{2047D339-3DDF-4514-BCD8-578B00EE12AB}" destId="{71BE1003-F730-41C8-B22C-7CEFF8587DFC}" srcOrd="0" destOrd="0" presId="urn:microsoft.com/office/officeart/2005/8/layout/pyramid1"/>
    <dgm:cxn modelId="{078A2FC6-4AC7-45BE-A1E3-DA13936A68AD}" type="presParOf" srcId="{2047D339-3DDF-4514-BCD8-578B00EE12AB}" destId="{05FC667B-C4A0-43AE-A043-467358394150}" srcOrd="1" destOrd="0" presId="urn:microsoft.com/office/officeart/2005/8/layout/pyramid1"/>
    <dgm:cxn modelId="{B9682909-2FD2-4FF5-B0DA-D863A06D15B5}" type="presParOf" srcId="{5A9E5674-9155-4CE7-8D4D-2BB63624CEA7}" destId="{2E037350-B25F-4F33-B200-A50C2C81FED7}" srcOrd="2" destOrd="0" presId="urn:microsoft.com/office/officeart/2005/8/layout/pyramid1"/>
    <dgm:cxn modelId="{2F798DDD-64D7-470F-AAB4-313F2B680D58}" type="presParOf" srcId="{2E037350-B25F-4F33-B200-A50C2C81FED7}" destId="{B1639DAF-EE58-449E-9F7B-A6F9CBA5B377}" srcOrd="0" destOrd="0" presId="urn:microsoft.com/office/officeart/2005/8/layout/pyramid1"/>
    <dgm:cxn modelId="{F5FB3DA4-BA7C-443C-9C98-F903C417426B}" type="presParOf" srcId="{2E037350-B25F-4F33-B200-A50C2C81FED7}" destId="{4BC83BC7-8BEF-482F-B3BD-1AE287C640BD}"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6F87DF-7B8D-4A14-8F78-265A1E99DA65}">
      <dsp:nvSpPr>
        <dsp:cNvPr id="0" name=""/>
        <dsp:cNvSpPr/>
      </dsp:nvSpPr>
      <dsp:spPr>
        <a:xfrm>
          <a:off x="0" y="271371"/>
          <a:ext cx="8229600" cy="16332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354076" rIns="638708"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a:latin typeface="Candara" pitchFamily="34" charset="0"/>
            </a:rPr>
            <a:t>Overproduction</a:t>
          </a:r>
        </a:p>
        <a:p>
          <a:pPr marL="171450" lvl="1" indent="-171450" algn="l" defTabSz="800100">
            <a:lnSpc>
              <a:spcPct val="90000"/>
            </a:lnSpc>
            <a:spcBef>
              <a:spcPct val="0"/>
            </a:spcBef>
            <a:spcAft>
              <a:spcPct val="15000"/>
            </a:spcAft>
            <a:buChar char="•"/>
          </a:pPr>
          <a:r>
            <a:rPr lang="en-US" sz="1800" kern="1200" dirty="0">
              <a:latin typeface="Candara" pitchFamily="34" charset="0"/>
            </a:rPr>
            <a:t>underproduction of goods and services</a:t>
          </a:r>
        </a:p>
        <a:p>
          <a:pPr marL="171450" lvl="1" indent="-171450" algn="l" defTabSz="800100">
            <a:lnSpc>
              <a:spcPct val="90000"/>
            </a:lnSpc>
            <a:spcBef>
              <a:spcPct val="0"/>
            </a:spcBef>
            <a:spcAft>
              <a:spcPct val="15000"/>
            </a:spcAft>
            <a:buChar char="•"/>
          </a:pPr>
          <a:r>
            <a:rPr lang="en-US" sz="1800" kern="1200" dirty="0">
              <a:latin typeface="Candara" pitchFamily="34" charset="0"/>
            </a:rPr>
            <a:t> Misallocation of resources</a:t>
          </a:r>
        </a:p>
        <a:p>
          <a:pPr marL="171450" lvl="1" indent="-171450" algn="l" defTabSz="800100">
            <a:lnSpc>
              <a:spcPct val="90000"/>
            </a:lnSpc>
            <a:spcBef>
              <a:spcPct val="0"/>
            </a:spcBef>
            <a:spcAft>
              <a:spcPct val="15000"/>
            </a:spcAft>
            <a:buChar char="•"/>
          </a:pPr>
          <a:r>
            <a:rPr lang="en-US" sz="1800" kern="1200" dirty="0">
              <a:latin typeface="Candara" pitchFamily="34" charset="0"/>
            </a:rPr>
            <a:t>Poor response times, Poor outcomes (raise costs, lose customers)</a:t>
          </a:r>
        </a:p>
      </dsp:txBody>
      <dsp:txXfrm>
        <a:off x="0" y="271371"/>
        <a:ext cx="8229600" cy="1633275"/>
      </dsp:txXfrm>
    </dsp:sp>
    <dsp:sp modelId="{D2BE7F86-8845-49D7-A443-FD29968D1CF6}">
      <dsp:nvSpPr>
        <dsp:cNvPr id="0" name=""/>
        <dsp:cNvSpPr/>
      </dsp:nvSpPr>
      <dsp:spPr>
        <a:xfrm>
          <a:off x="411480" y="20451"/>
          <a:ext cx="5760720"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00100">
            <a:lnSpc>
              <a:spcPct val="90000"/>
            </a:lnSpc>
            <a:spcBef>
              <a:spcPct val="0"/>
            </a:spcBef>
            <a:spcAft>
              <a:spcPct val="35000"/>
            </a:spcAft>
            <a:buNone/>
          </a:pPr>
          <a:r>
            <a:rPr lang="en-US" sz="1800" b="1" kern="1200" dirty="0">
              <a:latin typeface="Candara" pitchFamily="34" charset="0"/>
            </a:rPr>
            <a:t>Without accurate information</a:t>
          </a:r>
          <a:r>
            <a:rPr lang="en-US" sz="1800" kern="1200" dirty="0">
              <a:latin typeface="Candara" pitchFamily="34" charset="0"/>
            </a:rPr>
            <a:t>:</a:t>
          </a:r>
        </a:p>
      </dsp:txBody>
      <dsp:txXfrm>
        <a:off x="435978" y="44949"/>
        <a:ext cx="5711724" cy="452844"/>
      </dsp:txXfrm>
    </dsp:sp>
    <dsp:sp modelId="{396B14C8-34F6-42FB-9EE0-DD21ECF1815D}">
      <dsp:nvSpPr>
        <dsp:cNvPr id="0" name=""/>
        <dsp:cNvSpPr/>
      </dsp:nvSpPr>
      <dsp:spPr>
        <a:xfrm>
          <a:off x="0" y="2247366"/>
          <a:ext cx="8229600" cy="428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E36A91A-BEFD-42C7-9528-B5F48236168C}">
      <dsp:nvSpPr>
        <dsp:cNvPr id="0" name=""/>
        <dsp:cNvSpPr/>
      </dsp:nvSpPr>
      <dsp:spPr>
        <a:xfrm>
          <a:off x="411480" y="1996446"/>
          <a:ext cx="5760720"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00100">
            <a:lnSpc>
              <a:spcPct val="90000"/>
            </a:lnSpc>
            <a:spcBef>
              <a:spcPct val="0"/>
            </a:spcBef>
            <a:spcAft>
              <a:spcPct val="35000"/>
            </a:spcAft>
            <a:buNone/>
          </a:pPr>
          <a:r>
            <a:rPr lang="en-US" sz="1800" b="1" kern="1200" dirty="0">
              <a:latin typeface="Candara" pitchFamily="34" charset="0"/>
            </a:rPr>
            <a:t>Managers must use forecasts, best guesses, luck</a:t>
          </a:r>
        </a:p>
      </dsp:txBody>
      <dsp:txXfrm>
        <a:off x="435978" y="2020944"/>
        <a:ext cx="5711724" cy="452844"/>
      </dsp:txXfrm>
    </dsp:sp>
    <dsp:sp modelId="{7ED87BA2-8B40-41EB-9B80-F7842358F123}">
      <dsp:nvSpPr>
        <dsp:cNvPr id="0" name=""/>
        <dsp:cNvSpPr/>
      </dsp:nvSpPr>
      <dsp:spPr>
        <a:xfrm>
          <a:off x="0" y="3018486"/>
          <a:ext cx="8229600" cy="1258424"/>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354076" rIns="638708"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a:latin typeface="Candara" pitchFamily="34" charset="0"/>
            </a:rPr>
            <a:t>Verizon’s Web-based digital dashboard to provide managers with real-time data on customer complaints, network performance, line outages, etc.</a:t>
          </a:r>
        </a:p>
      </dsp:txBody>
      <dsp:txXfrm>
        <a:off x="0" y="3018486"/>
        <a:ext cx="8229600" cy="1258424"/>
      </dsp:txXfrm>
    </dsp:sp>
    <dsp:sp modelId="{9870DFC9-3396-46B9-8DFE-44E07B1807B2}">
      <dsp:nvSpPr>
        <dsp:cNvPr id="0" name=""/>
        <dsp:cNvSpPr/>
      </dsp:nvSpPr>
      <dsp:spPr>
        <a:xfrm>
          <a:off x="411480" y="2767566"/>
          <a:ext cx="5760720" cy="50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00100">
            <a:lnSpc>
              <a:spcPct val="90000"/>
            </a:lnSpc>
            <a:spcBef>
              <a:spcPct val="0"/>
            </a:spcBef>
            <a:spcAft>
              <a:spcPct val="35000"/>
            </a:spcAft>
            <a:buNone/>
          </a:pPr>
          <a:r>
            <a:rPr lang="en-US" sz="1800" b="1" kern="1200" dirty="0">
              <a:latin typeface="Candara" pitchFamily="34" charset="0"/>
            </a:rPr>
            <a:t>Example</a:t>
          </a:r>
          <a:endParaRPr lang="en-US" sz="1800" kern="1200" dirty="0">
            <a:latin typeface="Candara" pitchFamily="34" charset="0"/>
          </a:endParaRPr>
        </a:p>
      </dsp:txBody>
      <dsp:txXfrm>
        <a:off x="435978" y="2792064"/>
        <a:ext cx="5711724" cy="452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317932-C932-440F-B6DB-023A734EFD01}">
      <dsp:nvSpPr>
        <dsp:cNvPr id="0" name=""/>
        <dsp:cNvSpPr/>
      </dsp:nvSpPr>
      <dsp:spPr>
        <a:xfrm>
          <a:off x="1447800" y="0"/>
          <a:ext cx="1447800" cy="1295400"/>
        </a:xfrm>
        <a:prstGeom prst="trapezoid">
          <a:avLst>
            <a:gd name="adj" fmla="val 55882"/>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dirty="0">
            <a:latin typeface="Candara" pitchFamily="34" charset="0"/>
          </a:endParaRPr>
        </a:p>
        <a:p>
          <a:pPr marL="0" lvl="0" indent="0" algn="ctr" defTabSz="711200">
            <a:lnSpc>
              <a:spcPct val="90000"/>
            </a:lnSpc>
            <a:spcBef>
              <a:spcPct val="0"/>
            </a:spcBef>
            <a:spcAft>
              <a:spcPct val="35000"/>
            </a:spcAft>
            <a:buNone/>
          </a:pPr>
          <a:endParaRPr lang="en-US" sz="1600" kern="1200" dirty="0">
            <a:latin typeface="Candara" pitchFamily="34" charset="0"/>
          </a:endParaRPr>
        </a:p>
        <a:p>
          <a:pPr marL="0" lvl="0" indent="0" algn="ctr" defTabSz="711200">
            <a:lnSpc>
              <a:spcPct val="90000"/>
            </a:lnSpc>
            <a:spcBef>
              <a:spcPct val="0"/>
            </a:spcBef>
            <a:spcAft>
              <a:spcPct val="35000"/>
            </a:spcAft>
            <a:buNone/>
          </a:pPr>
          <a:r>
            <a:rPr lang="en-US" sz="1600" b="1" kern="1200" dirty="0">
              <a:latin typeface="Candara" pitchFamily="34" charset="0"/>
            </a:rPr>
            <a:t>Top </a:t>
          </a:r>
        </a:p>
        <a:p>
          <a:pPr marL="0" lvl="0" indent="0" algn="ctr" defTabSz="711200">
            <a:lnSpc>
              <a:spcPct val="90000"/>
            </a:lnSpc>
            <a:spcBef>
              <a:spcPct val="0"/>
            </a:spcBef>
            <a:spcAft>
              <a:spcPct val="35000"/>
            </a:spcAft>
            <a:buNone/>
          </a:pPr>
          <a:r>
            <a:rPr lang="en-US" sz="1600" b="1" kern="1200" dirty="0">
              <a:latin typeface="Candara" pitchFamily="34" charset="0"/>
            </a:rPr>
            <a:t>Management</a:t>
          </a:r>
        </a:p>
      </dsp:txBody>
      <dsp:txXfrm>
        <a:off x="1447800" y="0"/>
        <a:ext cx="1447800" cy="1295400"/>
      </dsp:txXfrm>
    </dsp:sp>
    <dsp:sp modelId="{71BE1003-F730-41C8-B22C-7CEFF8587DFC}">
      <dsp:nvSpPr>
        <dsp:cNvPr id="0" name=""/>
        <dsp:cNvSpPr/>
      </dsp:nvSpPr>
      <dsp:spPr>
        <a:xfrm>
          <a:off x="723900" y="1295400"/>
          <a:ext cx="2895600" cy="1295400"/>
        </a:xfrm>
        <a:prstGeom prst="trapezoid">
          <a:avLst>
            <a:gd name="adj" fmla="val 55882"/>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ndara" pitchFamily="34" charset="0"/>
            </a:rPr>
            <a:t>Middle Management</a:t>
          </a:r>
        </a:p>
      </dsp:txBody>
      <dsp:txXfrm>
        <a:off x="1230629" y="1295400"/>
        <a:ext cx="1882140" cy="1295400"/>
      </dsp:txXfrm>
    </dsp:sp>
    <dsp:sp modelId="{B1639DAF-EE58-449E-9F7B-A6F9CBA5B377}">
      <dsp:nvSpPr>
        <dsp:cNvPr id="0" name=""/>
        <dsp:cNvSpPr/>
      </dsp:nvSpPr>
      <dsp:spPr>
        <a:xfrm>
          <a:off x="0" y="2590800"/>
          <a:ext cx="4343400" cy="1295400"/>
        </a:xfrm>
        <a:prstGeom prst="trapezoid">
          <a:avLst>
            <a:gd name="adj" fmla="val 55882"/>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Candara" pitchFamily="34" charset="0"/>
            </a:rPr>
            <a:t>Operational Management</a:t>
          </a:r>
        </a:p>
      </dsp:txBody>
      <dsp:txXfrm>
        <a:off x="760094" y="2590800"/>
        <a:ext cx="2823210" cy="12954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9A36CED-2846-416A-B6C0-17FBCC6F6CEC}" type="datetimeFigureOut">
              <a:rPr lang="en-US"/>
              <a:pPr>
                <a:defRPr/>
              </a:pPr>
              <a:t>1/14/2025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56E3389-DFC2-4CEA-9CF4-D328FE72215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 Recently BD Govt. asked all</a:t>
            </a:r>
            <a:r>
              <a:rPr lang="en-US" baseline="0" dirty="0"/>
              <a:t> the officials in different Ministries to open FB account and use FB for official purpose. Do you think it is wise decision? What are the opportunities? What are the threats?</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Ask students if they can name any examples of companies that failed to survive due to unwillingness or inability to update their information systems. The Sarbanes-Oxley Act requires that public firms keep all data, including e-mail, on record for 5 years. You could ask students if they appreciate why information systems would be useful towards meeting the standards imposed by this legislation.  </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eaLnBrk="1" hangingPunct="1"/>
            <a:fld id="{542D55AF-C970-437D-978B-2EF897B46685}" type="slidenum">
              <a:rPr lang="en-US" sz="1200">
                <a:latin typeface="Times New Roman" pitchFamily="18" charset="0"/>
              </a:rPr>
              <a:pPr eaLnBrk="1" hangingPunct="1"/>
              <a:t>20</a:t>
            </a:fld>
            <a:endParaRPr lang="en-US" sz="1200">
              <a:latin typeface="Times New Roman" pitchFamily="18"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The point of this diagram is first of all to highlight the three basic activities of information systems.</a:t>
            </a:r>
          </a:p>
          <a:p>
            <a:pPr eaLnBrk="1" hangingPunct="1"/>
            <a:endParaRPr lang="en-US" dirty="0"/>
          </a:p>
          <a:p>
            <a:pPr eaLnBrk="1" hangingPunct="1"/>
            <a:r>
              <a:rPr lang="en-US" dirty="0"/>
              <a:t>But the diagram also puts information systems into the context of organizations (firms), and then puts the firm into its respective environment composed of shareholders, higher level authorities (government), competitors, suppliers and customers. The systems play a key role in the operations and survival of the firm. </a:t>
            </a:r>
          </a:p>
          <a:p>
            <a:pPr eaLnBrk="1" hangingPunct="1"/>
            <a:endParaRPr lang="en-US" dirty="0"/>
          </a:p>
          <a:p>
            <a:pPr eaLnBrk="1" hangingPunct="1"/>
            <a:r>
              <a:rPr lang="en-US" dirty="0"/>
              <a:t>You could also explain this diagram by relating it back to the opening case, as the book does. The two types of input into the Synergy system are manually entered data as well as video. The system processes that data and creates the output, video and statistics about specific types of players and plays.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eaLnBrk="1" hangingPunct="1"/>
            <a:fld id="{854A1778-9F7B-40D9-835B-686DE4BDD90A}" type="slidenum">
              <a:rPr lang="en-US" sz="1200">
                <a:latin typeface="Times New Roman" pitchFamily="18" charset="0"/>
              </a:rPr>
              <a:pPr eaLnBrk="1" hangingPunct="1"/>
              <a:t>22</a:t>
            </a:fld>
            <a:endParaRPr lang="en-US" sz="1200">
              <a:latin typeface="Times New Roman" pitchFamily="18"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t>These three themes (management, organizations, and technology) will reappear throughout the book. Understanding the interaction between these factors and information systems is known as information system literacy.  Knowing how to optimize the relationship between technology, organizations, and management is the purpose of this book and course.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eaLnBrk="1" hangingPunct="1"/>
            <a:fld id="{06119287-1A3B-48C6-9A72-7C2EE0F24532}" type="slidenum">
              <a:rPr lang="en-US" sz="1200">
                <a:latin typeface="Times New Roman" pitchFamily="18" charset="0"/>
              </a:rPr>
              <a:pPr eaLnBrk="1" hangingPunct="1"/>
              <a:t>23</a:t>
            </a:fld>
            <a:endParaRPr lang="en-US" sz="1200">
              <a:latin typeface="Times New Roman" pitchFamily="18"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Information technology is at the heart of information systems.  While organization and management are important too, it’s the technology that enables the systems and the organizations and managers who use the technology.  </a:t>
            </a:r>
          </a:p>
          <a:p>
            <a:pPr eaLnBrk="1" hangingPunct="1"/>
            <a:endParaRPr lang="en-US" dirty="0"/>
          </a:p>
          <a:p>
            <a:pPr eaLnBrk="1" hangingPunct="1"/>
            <a:r>
              <a:rPr lang="en-US" dirty="0"/>
              <a:t>The distinction between the Internet and intranets &amp; extranets has to do with their scope. </a:t>
            </a:r>
            <a:r>
              <a:rPr lang="en-US" b="1" i="1" dirty="0"/>
              <a:t>Intranets are private networks </a:t>
            </a:r>
            <a:r>
              <a:rPr lang="en-US" dirty="0"/>
              <a:t>used by corporations and </a:t>
            </a:r>
            <a:r>
              <a:rPr lang="en-US" b="1" i="1" dirty="0"/>
              <a:t>extranets are similar except that they are directed at external users (like customers and suppliers)</a:t>
            </a:r>
            <a:r>
              <a:rPr lang="en-US" dirty="0"/>
              <a:t>. In contrast, the </a:t>
            </a:r>
            <a:r>
              <a:rPr lang="en-US" b="1" i="1" dirty="0"/>
              <a:t>Internet connects millions of different networks across the globe</a:t>
            </a:r>
            <a:r>
              <a:rPr lang="en-US" dirty="0"/>
              <a:t>. Students may not immediately understand this distinction.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eaLnBrk="1" hangingPunct="1"/>
            <a:fld id="{6829C7B4-6C34-47B1-A44C-D363D6BF5E71}" type="slidenum">
              <a:rPr lang="en-US" sz="1200">
                <a:latin typeface="Times New Roman" pitchFamily="18" charset="0"/>
              </a:rPr>
              <a:pPr eaLnBrk="1" hangingPunct="1"/>
              <a:t>26</a:t>
            </a:fld>
            <a:endParaRPr lang="en-US" sz="1200">
              <a:latin typeface="Times New Roman" pitchFamily="18"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Consider how this view of information systems might contrast with the sociotechnical view or other views. You could also ask them to consider the circumstances under which information systems might not result in increased productivity and revenue.</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Many firms make significant investments in IT for very little benefit to the bottom line. Discuss why companies experience a wide variety of outcomes in their efforts to invest in IT.  Consider the factors we use in this book: organizational and management factors. </a:t>
            </a:r>
          </a:p>
          <a:p>
            <a:pPr eaLnBrk="1" hangingPunct="1"/>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eaLnBrk="1" hangingPunct="1"/>
            <a:fld id="{1008546F-19DC-4787-91F8-4CA7D392BA76}" type="slidenum">
              <a:rPr lang="en-US" sz="1200">
                <a:latin typeface="Times New Roman" pitchFamily="18" charset="0"/>
              </a:rPr>
              <a:pPr eaLnBrk="1" hangingPunct="1"/>
              <a:t>27</a:t>
            </a:fld>
            <a:endParaRPr lang="en-US" sz="1200">
              <a:latin typeface="Times New Roman" pitchFamily="18"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The example used in the book for complementary assets is for automobile companies: these companies rely on investments in highways, other roads, gas stations, repair facilities, and so on to maximize the value of their primary investment. Ask students to provide a different example of another company’s or industries complementary assets.  </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Emphasize that firms that make significant investment in complementary assets tend to derive greater benefit from information technology investment than those that do not. Consideration of complementary assets should be a part of any firm’s broader view of how to create and implement their information systems. Stress to students that managers must consider dimensions like complementary assets in order to derive benefit from information systems and be successful.</a:t>
            </a:r>
          </a:p>
          <a:p>
            <a:pPr eaLnBrk="1" hangingPunct="1"/>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eaLnBrk="1" hangingPunct="1"/>
            <a:fld id="{E47EFB4E-F98B-40C9-9353-672A588D2AA9}" type="slidenum">
              <a:rPr lang="en-US" sz="1200">
                <a:latin typeface="Times New Roman" pitchFamily="18" charset="0"/>
              </a:rPr>
              <a:pPr eaLnBrk="1" hangingPunct="1"/>
              <a:t>29</a:t>
            </a:fld>
            <a:endParaRPr lang="en-US" sz="1200">
              <a:latin typeface="Times New Roman" pitchFamily="18"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Ask students which of the two major types of approaches, behavioral and technical, they find to be most appropriate or accurate. Why do they feel this way? Emphasize that the technical approach does not ignore behavior and the behavioral approach does not ignore technology, but that they are indeed two distinct approaches.</a:t>
            </a:r>
          </a:p>
          <a:p>
            <a:pPr eaLnBrk="1" hangingPunct="1"/>
            <a:endParaRPr lang="en-US" dirty="0"/>
          </a:p>
          <a:p>
            <a:pPr eaLnBrk="1" hangingPunct="1"/>
            <a:r>
              <a:rPr lang="en-US" dirty="0"/>
              <a:t>You might ask the students whether they think it’s possible to adopt only one of the two approaches to information systems and be successful. Then emphasize that the most accurate position is that there is no single approach that can truly capture the full scope and importance of information systems by itself.</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683347A-EF8A-47B1-937C-2B2BB57179E4}" type="slidenum">
              <a:rPr lang="en-US" sz="1200" smtClean="0"/>
              <a:pPr/>
              <a:t>31</a:t>
            </a:fld>
            <a:endParaRPr lang="en-US" sz="120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mj-lt"/>
              <a:buAutoNum type="arabicPeriod"/>
            </a:pPr>
            <a:r>
              <a:rPr lang="en-US" dirty="0"/>
              <a:t> </a:t>
            </a:r>
            <a:r>
              <a:rPr lang="en-US" sz="1200" b="0" i="0" u="none" strike="noStrike" dirty="0">
                <a:solidFill>
                  <a:srgbClr val="000000"/>
                </a:solidFill>
                <a:effectLst/>
                <a:latin typeface="Candara" pitchFamily="34" charset="0"/>
              </a:rPr>
              <a:t> 55 percent of </a:t>
            </a:r>
            <a:r>
              <a:rPr lang="en-US" sz="1200" b="0" i="0" u="none" strike="noStrike" dirty="0" err="1">
                <a:solidFill>
                  <a:srgbClr val="000000"/>
                </a:solidFill>
                <a:effectLst/>
                <a:latin typeface="Candara" pitchFamily="34" charset="0"/>
              </a:rPr>
              <a:t>U.S.businesses</a:t>
            </a:r>
            <a:r>
              <a:rPr lang="en-US" sz="1200" b="0" i="0" u="none" strike="noStrike" dirty="0">
                <a:solidFill>
                  <a:srgbClr val="000000"/>
                </a:solidFill>
                <a:effectLst/>
                <a:latin typeface="Candara" pitchFamily="34" charset="0"/>
              </a:rPr>
              <a:t> have some form of remote work program.</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Time shifting and space shifting are connected to globalization. Why a digital firm is more likely to benefit from globalization than a traditional firm; the right idea is that by allowing business to be conducted at any time (time shifting) and any place (space shifting), digital firms are ideally suited for global operations which take place in remote locations and very different time zones.  </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eaLnBrk="1" hangingPunct="1">
              <a:buFont typeface="+mj-lt"/>
              <a:buAutoNum type="arabicPeriod"/>
            </a:pPr>
            <a:r>
              <a:rPr lang="en-US" b="1" dirty="0"/>
              <a:t>Key notes</a:t>
            </a:r>
            <a:r>
              <a:rPr lang="en-US" dirty="0"/>
              <a:t>: business deploy IT (for survival, without IT business will fall). Once deployed IT changes</a:t>
            </a:r>
            <a:r>
              <a:rPr lang="en-US" baseline="0" dirty="0"/>
              <a:t> business. Thereafter, introduce change in any process (IT or business) depends on what its IT or business will permit it to do. </a:t>
            </a:r>
            <a:endParaRPr lang="en-US" dirty="0"/>
          </a:p>
          <a:p>
            <a:pPr marL="228600" indent="-228600" eaLnBrk="1" hangingPunct="1">
              <a:buFont typeface="+mj-lt"/>
              <a:buAutoNum type="arabicPeriod"/>
            </a:pPr>
            <a:r>
              <a:rPr lang="en-US" dirty="0"/>
              <a:t>In order to achieve its business objectives, a firm will need a significant investment in IT.  Going the other direction (from right to left), having a significant IT platform can lead to changes in business objectives and strategies.  </a:t>
            </a:r>
          </a:p>
          <a:p>
            <a:pPr marL="228600" indent="-228600" eaLnBrk="1" hangingPunct="1">
              <a:buFont typeface="+mj-lt"/>
              <a:buAutoNum type="arabicPeriod"/>
            </a:pPr>
            <a:r>
              <a:rPr lang="en-US" dirty="0"/>
              <a:t>Emphasize the two-way nature of this relationship. Businesses rely on information systems to help them achieve their goals; a business without adequate information systems will inevitably fall short. But information systems are also products of the businesses that use them. Businesses shape their information systems and information systems shape businesses.</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Operational</a:t>
            </a:r>
            <a:r>
              <a:rPr lang="en-US" baseline="0" dirty="0"/>
              <a:t> excellence at end-user: ease of use</a:t>
            </a:r>
            <a:endParaRPr lang="en-US" dirty="0"/>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Wal-Mart is the most efficient retailer in the industry and exemplifies operational excellence. You could ask students to name other businesses that they believe to exhibit a high level of operational excellence.  Do customers perceive operational excellence?  Does it make a difference for customer purchasing?  What Web sites strike students as really excellent in terms of customer service?  If you have a podium computer, you might want to visit the Wal-Mart site and the Amazon site to compare them in terms of ease of use. </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You could ask students to name other new products or business models that they’ve encountered and how they might relate to new information systems or new technology.  One way to encourage participation is ask students to help you list on the blackboard some really interesting recent digital product innovations.  Discussing “green technologies” like wind, solar, and hybrid vehicles is always fun.  In this context, what role will IT be playing in the development of these technologies?  </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Example: wearable</a:t>
            </a:r>
            <a:r>
              <a:rPr lang="en-US" baseline="0" dirty="0"/>
              <a:t> device, </a:t>
            </a:r>
            <a:r>
              <a:rPr lang="en-US" baseline="0" dirty="0" err="1"/>
              <a:t>google</a:t>
            </a:r>
            <a:r>
              <a:rPr lang="en-US" baseline="0" dirty="0"/>
              <a:t> watch or glass.</a:t>
            </a:r>
            <a:endParaRPr lang="en-US" dirty="0"/>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You could ask students what types of companies might rely more on customer and supplier intimacy more than others and which companies they feel have served them exceptionally well.  Ask the students to identify online sites that achieve a high degree of customer intimacy.  Sites to visit would include </a:t>
            </a:r>
            <a:r>
              <a:rPr lang="en-US" dirty="0" err="1"/>
              <a:t>NetFlix</a:t>
            </a:r>
            <a:r>
              <a:rPr lang="en-US" dirty="0"/>
              <a:t>, Amazon, and other sites which have recommender systems to suggest purchase ideas to consumers.  </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Example: Customer Membership Card</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Exceptional service from a company made possible by improved decision-making and whether or not information systems contributed to that level of service. For example, perhaps they had a power outage and it took a very short (or very long) time for the company to correct the error.  </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Emphasize that achieving any of the previous four business objectives represents the achievement of a competitive advantage as well. </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solidFill>
                  <a:schemeClr val="tx1">
                    <a:tint val="75000"/>
                  </a:schemeClr>
                </a:solidFill>
                <a:latin typeface="Candar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Slide Number Placeholder 14"/>
          <p:cNvSpPr>
            <a:spLocks noGrp="1"/>
          </p:cNvSpPr>
          <p:nvPr>
            <p:ph type="sldNum" sz="quarter" idx="10"/>
          </p:nvPr>
        </p:nvSpPr>
        <p:spPr/>
        <p:txBody>
          <a:bodyPr/>
          <a:lstStyle>
            <a:lvl1pPr>
              <a:defRPr/>
            </a:lvl1pPr>
          </a:lstStyle>
          <a:p>
            <a:pPr>
              <a:defRPr/>
            </a:pPr>
            <a:fld id="{B15BC104-065F-4170-8400-9F6B3455602D}"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7028CBFB-061B-4F28-8830-74BC3F889B03}" type="slidenum">
              <a:rPr lang="es-ES"/>
              <a:pPr>
                <a:defRPr/>
              </a:pPr>
              <a:t>‹#›</a:t>
            </a:fld>
            <a:endParaRPr lang="es-ES"/>
          </a:p>
        </p:txBody>
      </p:sp>
    </p:spTree>
    <p:extLst>
      <p:ext uri="{BB962C8B-B14F-4D97-AF65-F5344CB8AC3E}">
        <p14:creationId xmlns:p14="http://schemas.microsoft.com/office/powerpoint/2010/main" val="4279619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381969"/>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021731"/>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381969"/>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021731"/>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xfrm>
            <a:off x="457200" y="6092081"/>
            <a:ext cx="2133600" cy="476250"/>
          </a:xfrm>
          <a:prstGeom prst="rect">
            <a:avLst/>
          </a:prstGeom>
          <a:ln/>
        </p:spPr>
        <p:txBody>
          <a:bodyPr/>
          <a:lstStyle>
            <a:lvl1pPr>
              <a:defRPr/>
            </a:lvl1pPr>
          </a:lstStyle>
          <a:p>
            <a:pPr>
              <a:defRPr/>
            </a:pPr>
            <a:endParaRPr lang="es-ES"/>
          </a:p>
        </p:txBody>
      </p:sp>
      <p:sp>
        <p:nvSpPr>
          <p:cNvPr id="8" name="Rectangle 5"/>
          <p:cNvSpPr>
            <a:spLocks noGrp="1" noChangeArrowheads="1"/>
          </p:cNvSpPr>
          <p:nvPr>
            <p:ph type="ftr" sz="quarter" idx="11"/>
          </p:nvPr>
        </p:nvSpPr>
        <p:spPr>
          <a:xfrm>
            <a:off x="3124200" y="6092081"/>
            <a:ext cx="2895600" cy="476250"/>
          </a:xfrm>
          <a:prstGeom prst="rect">
            <a:avLst/>
          </a:prstGeom>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xfrm>
            <a:off x="6553200" y="6092081"/>
            <a:ext cx="2133600" cy="476250"/>
          </a:xfrm>
          <a:ln/>
        </p:spPr>
        <p:txBody>
          <a:bodyPr/>
          <a:lstStyle>
            <a:lvl1pPr>
              <a:defRPr/>
            </a:lvl1pPr>
          </a:lstStyle>
          <a:p>
            <a:pPr>
              <a:defRPr/>
            </a:pPr>
            <a:fld id="{9E86E51C-66E8-401B-90C3-71823486BBF8}" type="slidenum">
              <a:rPr lang="es-ES"/>
              <a:pPr>
                <a:defRPr/>
              </a:pPr>
              <a:t>‹#›</a:t>
            </a:fld>
            <a:endParaRPr lang="es-ES"/>
          </a:p>
        </p:txBody>
      </p:sp>
    </p:spTree>
    <p:extLst>
      <p:ext uri="{BB962C8B-B14F-4D97-AF65-F5344CB8AC3E}">
        <p14:creationId xmlns:p14="http://schemas.microsoft.com/office/powerpoint/2010/main" val="3683605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228600" y="1600200"/>
            <a:ext cx="8763000" cy="45720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p:cNvSpPr>
            <a:spLocks noGrp="1"/>
          </p:cNvSpPr>
          <p:nvPr>
            <p:ph type="title"/>
          </p:nvPr>
        </p:nvSpPr>
        <p:spPr/>
        <p:txBody>
          <a:bodyPr/>
          <a:lstStyle/>
          <a:p>
            <a:r>
              <a:rPr lang="en-US"/>
              <a:t>Click to edit Master title style</a:t>
            </a:r>
          </a:p>
        </p:txBody>
      </p:sp>
      <p:sp>
        <p:nvSpPr>
          <p:cNvPr id="4" name="Slide Number Placeholder 14"/>
          <p:cNvSpPr>
            <a:spLocks noGrp="1"/>
          </p:cNvSpPr>
          <p:nvPr>
            <p:ph type="sldNum" sz="quarter" idx="13"/>
          </p:nvPr>
        </p:nvSpPr>
        <p:spPr/>
        <p:txBody>
          <a:bodyPr/>
          <a:lstStyle>
            <a:lvl1pPr>
              <a:defRPr/>
            </a:lvl1pPr>
          </a:lstStyle>
          <a:p>
            <a:pPr>
              <a:defRPr/>
            </a:pPr>
            <a:fld id="{0739BDE4-2BB0-487A-88B6-8B444CD4171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Picture Placeholder 5"/>
          <p:cNvSpPr>
            <a:spLocks noGrp="1"/>
          </p:cNvSpPr>
          <p:nvPr>
            <p:ph type="pic" sz="quarter" idx="12"/>
          </p:nvPr>
        </p:nvSpPr>
        <p:spPr>
          <a:xfrm>
            <a:off x="228600" y="1600200"/>
            <a:ext cx="3962400" cy="4495800"/>
          </a:xfrm>
          <a:prstGeom prst="rect">
            <a:avLst/>
          </a:prstGeom>
        </p:spPr>
        <p:txBody>
          <a:bodyPr/>
          <a:lstStyle/>
          <a:p>
            <a:pPr lvl="0"/>
            <a:endParaRPr lang="en-US" noProof="0" dirty="0"/>
          </a:p>
        </p:txBody>
      </p:sp>
      <p:sp>
        <p:nvSpPr>
          <p:cNvPr id="8" name="Text Placeholder 7"/>
          <p:cNvSpPr>
            <a:spLocks noGrp="1"/>
          </p:cNvSpPr>
          <p:nvPr>
            <p:ph type="body" sz="quarter" idx="13"/>
          </p:nvPr>
        </p:nvSpPr>
        <p:spPr>
          <a:xfrm>
            <a:off x="4419600" y="1600200"/>
            <a:ext cx="4572000" cy="44958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4"/>
          <p:cNvSpPr>
            <a:spLocks noGrp="1"/>
          </p:cNvSpPr>
          <p:nvPr>
            <p:ph type="sldNum" sz="quarter" idx="14"/>
          </p:nvPr>
        </p:nvSpPr>
        <p:spPr/>
        <p:txBody>
          <a:bodyPr/>
          <a:lstStyle>
            <a:lvl1pPr>
              <a:defRPr/>
            </a:lvl1pPr>
          </a:lstStyle>
          <a:p>
            <a:pPr>
              <a:defRPr/>
            </a:pPr>
            <a:fld id="{9D0C25DA-4B20-42E0-9D81-DE0A0CABE5D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2"/>
          </p:nvPr>
        </p:nvSpPr>
        <p:spPr>
          <a:xfrm>
            <a:off x="228600" y="1600200"/>
            <a:ext cx="8763000" cy="45720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14"/>
          <p:cNvSpPr>
            <a:spLocks noGrp="1"/>
          </p:cNvSpPr>
          <p:nvPr>
            <p:ph type="sldNum" sz="quarter" idx="13"/>
          </p:nvPr>
        </p:nvSpPr>
        <p:spPr/>
        <p:txBody>
          <a:bodyPr/>
          <a:lstStyle>
            <a:lvl1pPr>
              <a:defRPr/>
            </a:lvl1pPr>
          </a:lstStyle>
          <a:p>
            <a:pPr>
              <a:defRPr/>
            </a:pPr>
            <a:fld id="{DDBAE502-2422-4063-8EC1-7F0C64754FE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able Placeholder 5"/>
          <p:cNvSpPr>
            <a:spLocks noGrp="1"/>
          </p:cNvSpPr>
          <p:nvPr>
            <p:ph type="tbl" sz="quarter" idx="12"/>
          </p:nvPr>
        </p:nvSpPr>
        <p:spPr>
          <a:xfrm>
            <a:off x="304800" y="1600200"/>
            <a:ext cx="8610600" cy="2514600"/>
          </a:xfrm>
          <a:prstGeom prst="rect">
            <a:avLst/>
          </a:prstGeom>
        </p:spPr>
        <p:txBody>
          <a:bodyPr/>
          <a:lstStyle/>
          <a:p>
            <a:pPr lvl="0"/>
            <a:endParaRPr lang="en-US" noProof="0"/>
          </a:p>
        </p:txBody>
      </p:sp>
      <p:sp>
        <p:nvSpPr>
          <p:cNvPr id="8" name="Text Placeholder 7"/>
          <p:cNvSpPr>
            <a:spLocks noGrp="1"/>
          </p:cNvSpPr>
          <p:nvPr>
            <p:ph type="body" sz="quarter" idx="13"/>
          </p:nvPr>
        </p:nvSpPr>
        <p:spPr>
          <a:xfrm>
            <a:off x="304800" y="4419600"/>
            <a:ext cx="8839200" cy="17526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buNone/>
              <a:defRPr>
                <a:latin typeface="Candara" pitchFamily="34" charset="0"/>
              </a:defRPr>
            </a:lvl4pPr>
            <a:lvl5pPr>
              <a:buNone/>
              <a:defRPr/>
            </a:lvl5pPr>
          </a:lstStyle>
          <a:p>
            <a:pPr lvl="0"/>
            <a:r>
              <a:rPr lang="en-US" dirty="0"/>
              <a:t>Click to edit Master text styles</a:t>
            </a:r>
          </a:p>
          <a:p>
            <a:pPr lvl="1"/>
            <a:r>
              <a:rPr lang="en-US" dirty="0"/>
              <a:t>Second level</a:t>
            </a:r>
          </a:p>
          <a:p>
            <a:pPr lvl="2"/>
            <a:r>
              <a:rPr lang="en-US" dirty="0"/>
              <a:t>Third level</a:t>
            </a:r>
          </a:p>
          <a:p>
            <a:pPr lvl="3"/>
            <a:endParaRPr lang="en-US" dirty="0"/>
          </a:p>
        </p:txBody>
      </p:sp>
      <p:sp>
        <p:nvSpPr>
          <p:cNvPr id="5" name="Slide Number Placeholder 14"/>
          <p:cNvSpPr>
            <a:spLocks noGrp="1"/>
          </p:cNvSpPr>
          <p:nvPr>
            <p:ph type="sldNum" sz="quarter" idx="14"/>
          </p:nvPr>
        </p:nvSpPr>
        <p:spPr/>
        <p:txBody>
          <a:bodyPr/>
          <a:lstStyle>
            <a:lvl1pPr>
              <a:defRPr/>
            </a:lvl1pPr>
          </a:lstStyle>
          <a:p>
            <a:pPr>
              <a:defRPr/>
            </a:pPr>
            <a:fld id="{730E534C-1231-4197-A4B5-7004AE22071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4"/>
          <p:cNvSpPr>
            <a:spLocks noGrp="1"/>
          </p:cNvSpPr>
          <p:nvPr>
            <p:ph type="sldNum" sz="quarter" idx="10"/>
          </p:nvPr>
        </p:nvSpPr>
        <p:spPr/>
        <p:txBody>
          <a:bodyPr/>
          <a:lstStyle>
            <a:lvl1pPr>
              <a:defRPr/>
            </a:lvl1pPr>
          </a:lstStyle>
          <a:p>
            <a:pPr>
              <a:defRPr/>
            </a:pPr>
            <a:fld id="{AD3FD750-97BF-408F-8EEB-3D1C74C0836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a:t>Click to edit Master title style</a:t>
            </a:r>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EE22F566-5354-4147-9157-9307C1151F0F}" type="slidenum">
              <a:rPr lang="es-ES"/>
              <a:pPr>
                <a:defRPr/>
              </a:pPr>
              <a:t>‹#›</a:t>
            </a:fld>
            <a:endParaRPr lang="es-ES"/>
          </a:p>
        </p:txBody>
      </p:sp>
    </p:spTree>
    <p:extLst>
      <p:ext uri="{BB962C8B-B14F-4D97-AF65-F5344CB8AC3E}">
        <p14:creationId xmlns:p14="http://schemas.microsoft.com/office/powerpoint/2010/main" val="1385428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a:t>Click to edit Master title style</a:t>
            </a:r>
          </a:p>
        </p:txBody>
      </p:sp>
      <p:sp>
        <p:nvSpPr>
          <p:cNvPr id="3" name="Content Placeholder 2"/>
          <p:cNvSpPr>
            <a:spLocks noGrp="1"/>
          </p:cNvSpPr>
          <p:nvPr>
            <p:ph idx="1"/>
          </p:nvPr>
        </p:nvSpPr>
        <p:spPr>
          <a:xfrm>
            <a:off x="457200" y="1447056"/>
            <a:ext cx="8229600" cy="4525963"/>
          </a:xfrm>
          <a:prstGeom prst="rect">
            <a:avLst/>
          </a:prstGeom>
        </p:spPr>
        <p:txBody>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s-E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E678B3E-B01F-4A65-B2E9-98852F263817}" type="slidenum">
              <a:rPr lang="es-ES"/>
              <a:pPr>
                <a:defRPr/>
              </a:pPr>
              <a:t>‹#›</a:t>
            </a:fld>
            <a:endParaRPr lang="es-ES"/>
          </a:p>
        </p:txBody>
      </p:sp>
    </p:spTree>
    <p:extLst>
      <p:ext uri="{BB962C8B-B14F-4D97-AF65-F5344CB8AC3E}">
        <p14:creationId xmlns:p14="http://schemas.microsoft.com/office/powerpoint/2010/main" val="1625827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447056"/>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47056"/>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457200" y="6092081"/>
            <a:ext cx="2133600" cy="476250"/>
          </a:xfrm>
          <a:prstGeom prst="rect">
            <a:avLst/>
          </a:prstGeom>
          <a:ln/>
        </p:spPr>
        <p:txBody>
          <a:bodyPr/>
          <a:lstStyle>
            <a:lvl1pPr>
              <a:defRPr/>
            </a:lvl1pPr>
          </a:lstStyle>
          <a:p>
            <a:pPr>
              <a:defRPr/>
            </a:pPr>
            <a:endParaRPr lang="es-ES"/>
          </a:p>
        </p:txBody>
      </p:sp>
      <p:sp>
        <p:nvSpPr>
          <p:cNvPr id="6" name="Footer Placeholder 5"/>
          <p:cNvSpPr>
            <a:spLocks noGrp="1" noChangeArrowheads="1"/>
          </p:cNvSpPr>
          <p:nvPr>
            <p:ph type="ftr" sz="quarter" idx="11"/>
          </p:nvPr>
        </p:nvSpPr>
        <p:spPr>
          <a:xfrm>
            <a:off x="3124200" y="6092081"/>
            <a:ext cx="2895600" cy="476250"/>
          </a:xfrm>
          <a:prstGeom prst="rect">
            <a:avLst/>
          </a:prstGeom>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xfrm>
            <a:off x="6553200" y="6092081"/>
            <a:ext cx="2133600" cy="476250"/>
          </a:xfrm>
          <a:ln/>
        </p:spPr>
        <p:txBody>
          <a:bodyPr/>
          <a:lstStyle>
            <a:lvl1pPr>
              <a:defRPr/>
            </a:lvl1pPr>
          </a:lstStyle>
          <a:p>
            <a:pPr>
              <a:defRPr/>
            </a:pPr>
            <a:fld id="{EA1C11D9-4E5C-435F-831C-D81FC894DBCB}" type="slidenum">
              <a:rPr lang="es-ES"/>
              <a:pPr>
                <a:defRPr/>
              </a:pPr>
              <a:t>‹#›</a:t>
            </a:fld>
            <a:endParaRPr lang="es-ES"/>
          </a:p>
        </p:txBody>
      </p:sp>
    </p:spTree>
    <p:extLst>
      <p:ext uri="{BB962C8B-B14F-4D97-AF65-F5344CB8AC3E}">
        <p14:creationId xmlns:p14="http://schemas.microsoft.com/office/powerpoint/2010/main" val="3475321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alpha val="59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0" y="6324600"/>
            <a:ext cx="9144000" cy="533400"/>
          </a:xfrm>
          <a:prstGeom prst="rect">
            <a:avLst/>
          </a:prstGeom>
          <a:solidFill>
            <a:schemeClr val="tx2">
              <a:lumMod val="50000"/>
            </a:schemeClr>
          </a:solidFill>
          <a:ln>
            <a:no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ounded Rectangle 9"/>
          <p:cNvSpPr/>
          <p:nvPr userDrawn="1"/>
        </p:nvSpPr>
        <p:spPr>
          <a:xfrm>
            <a:off x="0" y="1143000"/>
            <a:ext cx="9144000" cy="228600"/>
          </a:xfrm>
          <a:prstGeom prst="roundRect">
            <a:avLst/>
          </a:prstGeom>
          <a:solidFill>
            <a:schemeClr val="accent1">
              <a:lumMod val="50000"/>
            </a:schemeClr>
          </a:solidFill>
          <a:ln>
            <a:no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2" name="Title Placeholder 13"/>
          <p:cNvSpPr>
            <a:spLocks noGrp="1"/>
          </p:cNvSpPr>
          <p:nvPr>
            <p:ph type="title"/>
          </p:nvPr>
        </p:nvSpPr>
        <p:spPr bwMode="auto">
          <a:xfrm>
            <a:off x="228600" y="381000"/>
            <a:ext cx="7924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5" name="Slide Number Placeholder 14"/>
          <p:cNvSpPr>
            <a:spLocks noGrp="1"/>
          </p:cNvSpPr>
          <p:nvPr>
            <p:ph type="sldNum" sz="quarter" idx="4"/>
          </p:nvPr>
        </p:nvSpPr>
        <p:spPr>
          <a:xfrm>
            <a:off x="8610600" y="6400800"/>
            <a:ext cx="381000" cy="381000"/>
          </a:xfrm>
          <a:prstGeom prst="rect">
            <a:avLst/>
          </a:prstGeom>
        </p:spPr>
        <p:txBody>
          <a:bodyPr vert="horz" lIns="91440" tIns="45720" rIns="91440" bIns="45720" rtlCol="0" anchor="ctr"/>
          <a:lstStyle>
            <a:lvl1pPr algn="r" fontAlgn="auto">
              <a:spcBef>
                <a:spcPts val="0"/>
              </a:spcBef>
              <a:spcAft>
                <a:spcPts val="0"/>
              </a:spcAft>
              <a:defRPr sz="1200" b="0" cap="none" spc="0">
                <a:ln w="18415" cmpd="sng">
                  <a:solidFill>
                    <a:srgbClr val="FFFFFF"/>
                  </a:solidFill>
                  <a:prstDash val="solid"/>
                </a:ln>
                <a:solidFill>
                  <a:srgbClr val="FFFFFF"/>
                </a:solidFill>
                <a:effectLst>
                  <a:outerShdw blurRad="63500" dir="3600000" algn="tl" rotWithShape="0">
                    <a:srgbClr val="000000">
                      <a:alpha val="70000"/>
                    </a:srgbClr>
                  </a:outerShdw>
                </a:effectLst>
                <a:latin typeface="Candara" pitchFamily="34" charset="0"/>
              </a:defRPr>
            </a:lvl1pPr>
          </a:lstStyle>
          <a:p>
            <a:pPr>
              <a:defRPr/>
            </a:pPr>
            <a:fld id="{836A597A-83D0-43BD-9ADD-97AA148F912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0" fontAlgn="base" hangingPunct="0">
        <a:spcBef>
          <a:spcPct val="0"/>
        </a:spcBef>
        <a:spcAft>
          <a:spcPct val="0"/>
        </a:spcAft>
        <a:defRPr sz="3200" b="1" kern="1200">
          <a:solidFill>
            <a:schemeClr val="tx1"/>
          </a:solidFill>
          <a:latin typeface="Candara" pitchFamily="34" charset="0"/>
          <a:ea typeface="+mj-ea"/>
          <a:cs typeface="+mj-cs"/>
        </a:defRPr>
      </a:lvl1pPr>
      <a:lvl2pPr algn="l" rtl="0" eaLnBrk="0" fontAlgn="base" hangingPunct="0">
        <a:spcBef>
          <a:spcPct val="0"/>
        </a:spcBef>
        <a:spcAft>
          <a:spcPct val="0"/>
        </a:spcAft>
        <a:defRPr sz="3200" b="1">
          <a:solidFill>
            <a:schemeClr val="tx1"/>
          </a:solidFill>
          <a:latin typeface="Candara" pitchFamily="34" charset="0"/>
        </a:defRPr>
      </a:lvl2pPr>
      <a:lvl3pPr algn="l" rtl="0" eaLnBrk="0" fontAlgn="base" hangingPunct="0">
        <a:spcBef>
          <a:spcPct val="0"/>
        </a:spcBef>
        <a:spcAft>
          <a:spcPct val="0"/>
        </a:spcAft>
        <a:defRPr sz="3200" b="1">
          <a:solidFill>
            <a:schemeClr val="tx1"/>
          </a:solidFill>
          <a:latin typeface="Candara" pitchFamily="34" charset="0"/>
        </a:defRPr>
      </a:lvl3pPr>
      <a:lvl4pPr algn="l" rtl="0" eaLnBrk="0" fontAlgn="base" hangingPunct="0">
        <a:spcBef>
          <a:spcPct val="0"/>
        </a:spcBef>
        <a:spcAft>
          <a:spcPct val="0"/>
        </a:spcAft>
        <a:defRPr sz="3200" b="1">
          <a:solidFill>
            <a:schemeClr val="tx1"/>
          </a:solidFill>
          <a:latin typeface="Candara" pitchFamily="34" charset="0"/>
        </a:defRPr>
      </a:lvl4pPr>
      <a:lvl5pPr algn="l" rtl="0" eaLnBrk="0" fontAlgn="base" hangingPunct="0">
        <a:spcBef>
          <a:spcPct val="0"/>
        </a:spcBef>
        <a:spcAft>
          <a:spcPct val="0"/>
        </a:spcAft>
        <a:defRPr sz="3200" b="1">
          <a:solidFill>
            <a:schemeClr val="tx1"/>
          </a:solidFill>
          <a:latin typeface="Candara" pitchFamily="34" charset="0"/>
        </a:defRPr>
      </a:lvl5pPr>
      <a:lvl6pPr marL="457200" algn="l" rtl="0" fontAlgn="base">
        <a:spcBef>
          <a:spcPct val="0"/>
        </a:spcBef>
        <a:spcAft>
          <a:spcPct val="0"/>
        </a:spcAft>
        <a:defRPr sz="3200" b="1">
          <a:solidFill>
            <a:schemeClr val="tx1"/>
          </a:solidFill>
          <a:latin typeface="Candara" pitchFamily="34" charset="0"/>
        </a:defRPr>
      </a:lvl6pPr>
      <a:lvl7pPr marL="914400" algn="l" rtl="0" fontAlgn="base">
        <a:spcBef>
          <a:spcPct val="0"/>
        </a:spcBef>
        <a:spcAft>
          <a:spcPct val="0"/>
        </a:spcAft>
        <a:defRPr sz="3200" b="1">
          <a:solidFill>
            <a:schemeClr val="tx1"/>
          </a:solidFill>
          <a:latin typeface="Candara" pitchFamily="34" charset="0"/>
        </a:defRPr>
      </a:lvl7pPr>
      <a:lvl8pPr marL="1371600" algn="l" rtl="0" fontAlgn="base">
        <a:spcBef>
          <a:spcPct val="0"/>
        </a:spcBef>
        <a:spcAft>
          <a:spcPct val="0"/>
        </a:spcAft>
        <a:defRPr sz="3200" b="1">
          <a:solidFill>
            <a:schemeClr val="tx1"/>
          </a:solidFill>
          <a:latin typeface="Candara" pitchFamily="34" charset="0"/>
        </a:defRPr>
      </a:lvl8pPr>
      <a:lvl9pPr marL="1828800" algn="l" rtl="0" fontAlgn="base">
        <a:spcBef>
          <a:spcPct val="0"/>
        </a:spcBef>
        <a:spcAft>
          <a:spcPct val="0"/>
        </a:spcAft>
        <a:defRPr sz="3200" b="1">
          <a:solidFill>
            <a:schemeClr val="tx1"/>
          </a:solidFill>
          <a:latin typeface="Candara"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8001000" cy="3276599"/>
          </a:xfrm>
        </p:spPr>
        <p:txBody>
          <a:bodyPr rtlCol="0">
            <a:noAutofit/>
          </a:bodyPr>
          <a:lstStyle/>
          <a:p>
            <a:pPr algn="ctr" eaLnBrk="1" fontAlgn="auto" hangingPunct="1">
              <a:spcAft>
                <a:spcPts val="0"/>
              </a:spcAft>
              <a:defRPr/>
            </a:pPr>
            <a:r>
              <a:rPr lang="en-US" sz="2000" dirty="0">
                <a:solidFill>
                  <a:schemeClr val="accent1">
                    <a:lumMod val="50000"/>
                  </a:schemeClr>
                </a:solidFill>
              </a:rPr>
              <a:t>MIS 107: Information Systems </a:t>
            </a:r>
            <a:r>
              <a:rPr lang="en-US" sz="2000">
                <a:solidFill>
                  <a:schemeClr val="accent1">
                    <a:lumMod val="50000"/>
                  </a:schemeClr>
                </a:solidFill>
              </a:rPr>
              <a:t>&amp; Computing</a:t>
            </a:r>
            <a:br>
              <a:rPr lang="en-US" sz="2000" dirty="0">
                <a:solidFill>
                  <a:schemeClr val="accent1">
                    <a:lumMod val="50000"/>
                  </a:schemeClr>
                </a:solidFill>
              </a:rPr>
            </a:br>
            <a:br>
              <a:rPr lang="en-US" sz="2800" dirty="0">
                <a:solidFill>
                  <a:schemeClr val="accent1">
                    <a:lumMod val="50000"/>
                  </a:schemeClr>
                </a:solidFill>
              </a:rPr>
            </a:br>
            <a:r>
              <a:rPr lang="en-US" sz="2800" dirty="0">
                <a:solidFill>
                  <a:schemeClr val="accent1">
                    <a:lumMod val="50000"/>
                  </a:schemeClr>
                </a:solidFill>
              </a:rPr>
              <a:t>Lecture 1: </a:t>
            </a:r>
            <a:br>
              <a:rPr lang="en-US" sz="2800" dirty="0">
                <a:solidFill>
                  <a:schemeClr val="accent1">
                    <a:lumMod val="50000"/>
                  </a:schemeClr>
                </a:solidFill>
              </a:rPr>
            </a:br>
            <a:r>
              <a:rPr lang="en-US" sz="2800" dirty="0">
                <a:solidFill>
                  <a:schemeClr val="accent1">
                    <a:lumMod val="50000"/>
                  </a:schemeClr>
                </a:solidFill>
              </a:rPr>
              <a:t>Information Systems in Global Business Today</a:t>
            </a:r>
            <a:br>
              <a:rPr lang="en-US" sz="2800" dirty="0">
                <a:solidFill>
                  <a:schemeClr val="accent1">
                    <a:lumMod val="50000"/>
                  </a:schemeClr>
                </a:solidFill>
              </a:rPr>
            </a:br>
            <a:br>
              <a:rPr lang="en-US" sz="2800" dirty="0">
                <a:solidFill>
                  <a:schemeClr val="accent1">
                    <a:lumMod val="50000"/>
                  </a:schemeClr>
                </a:solidFill>
              </a:rPr>
            </a:br>
            <a:r>
              <a:rPr lang="en-US" sz="2000" dirty="0">
                <a:solidFill>
                  <a:schemeClr val="accent1">
                    <a:lumMod val="50000"/>
                  </a:schemeClr>
                </a:solidFill>
              </a:rPr>
              <a:t>by</a:t>
            </a:r>
            <a:br>
              <a:rPr lang="en-US" sz="2000" dirty="0">
                <a:solidFill>
                  <a:schemeClr val="accent1">
                    <a:lumMod val="50000"/>
                  </a:schemeClr>
                </a:solidFill>
              </a:rPr>
            </a:br>
            <a:r>
              <a:rPr lang="en-US" sz="2000" dirty="0">
                <a:solidFill>
                  <a:schemeClr val="accent1">
                    <a:lumMod val="50000"/>
                  </a:schemeClr>
                </a:solidFill>
              </a:rPr>
              <a:t>Prof. Md. </a:t>
            </a:r>
            <a:r>
              <a:rPr lang="en-US" sz="2000" dirty="0" err="1">
                <a:solidFill>
                  <a:schemeClr val="accent1">
                    <a:lumMod val="50000"/>
                  </a:schemeClr>
                </a:solidFill>
              </a:rPr>
              <a:t>Mahbubul</a:t>
            </a:r>
            <a:r>
              <a:rPr lang="en-US" sz="2000" dirty="0">
                <a:solidFill>
                  <a:schemeClr val="accent1">
                    <a:lumMod val="50000"/>
                  </a:schemeClr>
                </a:solidFill>
              </a:rPr>
              <a:t> </a:t>
            </a:r>
            <a:r>
              <a:rPr lang="en-US" sz="2000" dirty="0" err="1">
                <a:solidFill>
                  <a:schemeClr val="accent1">
                    <a:lumMod val="50000"/>
                  </a:schemeClr>
                </a:solidFill>
              </a:rPr>
              <a:t>Alam</a:t>
            </a:r>
            <a:r>
              <a:rPr lang="en-US" sz="2000" dirty="0">
                <a:solidFill>
                  <a:schemeClr val="accent1">
                    <a:lumMod val="50000"/>
                  </a:schemeClr>
                </a:solidFill>
              </a:rPr>
              <a:t>, PhD</a:t>
            </a:r>
            <a:br>
              <a:rPr lang="en-US" sz="2800" dirty="0">
                <a:solidFill>
                  <a:schemeClr val="accent1">
                    <a:lumMod val="50000"/>
                  </a:schemeClr>
                </a:solidFill>
              </a:rPr>
            </a:br>
            <a:endParaRPr lang="en-US" sz="2800" dirty="0">
              <a:solidFill>
                <a:schemeClr val="accent1">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eaLnBrk="1" hangingPunct="1"/>
            <a:r>
              <a:rPr lang="en-US" sz="2400" b="1" i="1" dirty="0"/>
              <a:t>Improvement of efficiency </a:t>
            </a:r>
            <a:r>
              <a:rPr lang="en-US" sz="2400" dirty="0"/>
              <a:t>to attain higher profitability</a:t>
            </a:r>
          </a:p>
          <a:p>
            <a:pPr eaLnBrk="1" hangingPunct="1"/>
            <a:r>
              <a:rPr lang="en-US" sz="2400" dirty="0"/>
              <a:t>Information systems, technology an important tool </a:t>
            </a:r>
            <a:r>
              <a:rPr lang="en-US" sz="2400" b="1" dirty="0"/>
              <a:t>in achieving</a:t>
            </a:r>
            <a:r>
              <a:rPr lang="en-US" sz="2400" dirty="0"/>
              <a:t> </a:t>
            </a:r>
            <a:r>
              <a:rPr lang="en-US" sz="2400" i="1" dirty="0"/>
              <a:t>greater </a:t>
            </a:r>
            <a:r>
              <a:rPr lang="en-US" sz="2400" b="1" i="1" dirty="0"/>
              <a:t>efficiency and productivity</a:t>
            </a:r>
          </a:p>
          <a:p>
            <a:pPr eaLnBrk="1" hangingPunct="1"/>
            <a:r>
              <a:rPr lang="en-US" sz="2400" dirty="0"/>
              <a:t>Wal-Mart’s </a:t>
            </a:r>
            <a:r>
              <a:rPr lang="en-US" sz="2400" dirty="0" err="1"/>
              <a:t>RetailLink</a:t>
            </a:r>
            <a:r>
              <a:rPr lang="en-US" sz="2400" dirty="0"/>
              <a:t> system links suppliers to stores for superior replenishment system</a:t>
            </a:r>
          </a:p>
          <a:p>
            <a:pPr eaLnBrk="1" hangingPunct="1"/>
            <a:endParaRPr lang="en-US" sz="2400" dirty="0"/>
          </a:p>
          <a:p>
            <a:pPr eaLnBrk="1" hangingPunct="1"/>
            <a:r>
              <a:rPr lang="en-US" sz="2400" dirty="0"/>
              <a:t>Q. Does operational excellence make a difference for customer purchasing?</a:t>
            </a:r>
          </a:p>
          <a:p>
            <a:pPr eaLnBrk="1" hangingPunct="1"/>
            <a:endParaRPr lang="en-US" sz="2400" dirty="0"/>
          </a:p>
          <a:p>
            <a:pPr eaLnBrk="1" hangingPunct="1"/>
            <a:endParaRPr lang="en-US" sz="2400" dirty="0"/>
          </a:p>
          <a:p>
            <a:endParaRPr lang="en-US" dirty="0"/>
          </a:p>
        </p:txBody>
      </p:sp>
      <p:sp>
        <p:nvSpPr>
          <p:cNvPr id="3" name="Title 2"/>
          <p:cNvSpPr>
            <a:spLocks noGrp="1"/>
          </p:cNvSpPr>
          <p:nvPr>
            <p:ph type="title"/>
          </p:nvPr>
        </p:nvSpPr>
        <p:spPr/>
        <p:txBody>
          <a:bodyPr/>
          <a:lstStyle/>
          <a:p>
            <a:r>
              <a:rPr lang="en-US" dirty="0"/>
              <a:t>Operational excellence</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1000"/>
                                        <p:tgtEl>
                                          <p:spTgt spid="2">
                                            <p:txEl>
                                              <p:pRg st="4" end="4"/>
                                            </p:txEl>
                                          </p:spTgt>
                                        </p:tgtEl>
                                      </p:cBhvr>
                                    </p:animEffect>
                                    <p:anim calcmode="lin" valueType="num">
                                      <p:cBhvr>
                                        <p:cTn id="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4" end="4"/>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eaLnBrk="1" hangingPunct="1"/>
            <a:r>
              <a:rPr lang="en-US" sz="2400" b="1" dirty="0"/>
              <a:t>Business model</a:t>
            </a:r>
            <a:r>
              <a:rPr lang="en-US" sz="2400" dirty="0"/>
              <a:t> </a:t>
            </a:r>
          </a:p>
          <a:p>
            <a:pPr lvl="1" eaLnBrk="1" hangingPunct="1"/>
            <a:r>
              <a:rPr lang="en-US" sz="2000" dirty="0"/>
              <a:t>describes </a:t>
            </a:r>
            <a:r>
              <a:rPr lang="en-US" sz="2000" u="sng" dirty="0"/>
              <a:t>how company produces, delivers, and sells product or service</a:t>
            </a:r>
          </a:p>
          <a:p>
            <a:pPr eaLnBrk="1" hangingPunct="1"/>
            <a:r>
              <a:rPr lang="en-US" sz="2400" dirty="0"/>
              <a:t>Information systems and technology a major enabling tool for new products, services, business models</a:t>
            </a:r>
          </a:p>
          <a:p>
            <a:pPr lvl="1" eaLnBrk="1" hangingPunct="1"/>
            <a:r>
              <a:rPr lang="en-US" sz="2000" dirty="0"/>
              <a:t>Apple’s iPod, iTunes, and </a:t>
            </a:r>
            <a:r>
              <a:rPr lang="en-US" sz="2000" dirty="0" err="1"/>
              <a:t>iPhone</a:t>
            </a:r>
            <a:r>
              <a:rPr lang="en-US" sz="2000" dirty="0"/>
              <a:t>, Netflix’s Internet-based DVD rentals</a:t>
            </a:r>
          </a:p>
          <a:p>
            <a:pPr lvl="1" eaLnBrk="1" hangingPunct="1"/>
            <a:endParaRPr lang="en-US" sz="2000" dirty="0"/>
          </a:p>
          <a:p>
            <a:pPr eaLnBrk="1" hangingPunct="1"/>
            <a:r>
              <a:rPr lang="en-US" sz="2400" dirty="0"/>
              <a:t>Can you name a few?</a:t>
            </a:r>
          </a:p>
          <a:p>
            <a:endParaRPr lang="en-US" dirty="0"/>
          </a:p>
        </p:txBody>
      </p:sp>
      <p:sp>
        <p:nvSpPr>
          <p:cNvPr id="3" name="Title 2"/>
          <p:cNvSpPr>
            <a:spLocks noGrp="1"/>
          </p:cNvSpPr>
          <p:nvPr>
            <p:ph type="title"/>
          </p:nvPr>
        </p:nvSpPr>
        <p:spPr/>
        <p:txBody>
          <a:bodyPr/>
          <a:lstStyle/>
          <a:p>
            <a:pPr lvl="1"/>
            <a:r>
              <a:rPr lang="en-US" dirty="0"/>
              <a:t>New products, services, &amp; business models</a:t>
            </a:r>
            <a:endParaRPr lang="en-US" sz="4400"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box(in)">
                                      <p:cBhvr>
                                        <p:cTn id="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eaLnBrk="1" hangingPunct="1"/>
            <a:r>
              <a:rPr lang="en-US" sz="2800" b="1" dirty="0"/>
              <a:t>Serving customers </a:t>
            </a:r>
            <a:r>
              <a:rPr lang="en-US" sz="2800" dirty="0"/>
              <a:t>well leads to customers returning, which raises revenues and profits</a:t>
            </a:r>
          </a:p>
          <a:p>
            <a:pPr lvl="1" eaLnBrk="1" hangingPunct="1"/>
            <a:r>
              <a:rPr lang="en-US" sz="2400" dirty="0"/>
              <a:t>High-end hotels that use computers to</a:t>
            </a:r>
            <a:r>
              <a:rPr lang="en-US" sz="2400" b="1" dirty="0"/>
              <a:t> track customer preferences</a:t>
            </a:r>
            <a:r>
              <a:rPr lang="en-US" sz="2400" dirty="0"/>
              <a:t> and use to monitor and customize environment</a:t>
            </a:r>
          </a:p>
          <a:p>
            <a:pPr lvl="1" eaLnBrk="1" hangingPunct="1"/>
            <a:endParaRPr lang="en-US" sz="2400" dirty="0"/>
          </a:p>
          <a:p>
            <a:pPr eaLnBrk="1" hangingPunct="1"/>
            <a:r>
              <a:rPr lang="en-US" sz="2800" b="1" dirty="0"/>
              <a:t>Intimacy with suppliers </a:t>
            </a:r>
            <a:r>
              <a:rPr lang="en-US" sz="2800" dirty="0"/>
              <a:t>allows them to provide vital inputs, which lowers costs</a:t>
            </a:r>
          </a:p>
          <a:p>
            <a:pPr lvl="1" eaLnBrk="1" hangingPunct="1"/>
            <a:r>
              <a:rPr lang="en-US" sz="2400" dirty="0" err="1"/>
              <a:t>J.C.Penney’s</a:t>
            </a:r>
            <a:r>
              <a:rPr lang="en-US" sz="2400" dirty="0"/>
              <a:t> information system which links sales records to contract manufacturer</a:t>
            </a:r>
          </a:p>
          <a:p>
            <a:endParaRPr lang="en-US" dirty="0"/>
          </a:p>
        </p:txBody>
      </p:sp>
      <p:sp>
        <p:nvSpPr>
          <p:cNvPr id="3" name="Title 2"/>
          <p:cNvSpPr>
            <a:spLocks noGrp="1"/>
          </p:cNvSpPr>
          <p:nvPr>
            <p:ph type="title"/>
          </p:nvPr>
        </p:nvSpPr>
        <p:spPr/>
        <p:txBody>
          <a:bodyPr/>
          <a:lstStyle/>
          <a:p>
            <a:pPr lvl="1"/>
            <a:r>
              <a:rPr lang="en-US" dirty="0"/>
              <a:t>Customer &amp; supplier intimacy</a:t>
            </a:r>
            <a:endParaRPr lang="en-US" sz="4400"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endParaRPr lang="en-US" dirty="0"/>
          </a:p>
        </p:txBody>
      </p:sp>
      <p:sp>
        <p:nvSpPr>
          <p:cNvPr id="3" name="Title 2"/>
          <p:cNvSpPr>
            <a:spLocks noGrp="1"/>
          </p:cNvSpPr>
          <p:nvPr>
            <p:ph type="title"/>
          </p:nvPr>
        </p:nvSpPr>
        <p:spPr/>
        <p:txBody>
          <a:bodyPr/>
          <a:lstStyle/>
          <a:p>
            <a:pPr lvl="1"/>
            <a:r>
              <a:rPr lang="en-US" dirty="0"/>
              <a:t>Improved decision making</a:t>
            </a:r>
            <a:endParaRPr lang="en-US" sz="4400"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13</a:t>
            </a:fld>
            <a:endParaRPr lang="en-US" dirty="0"/>
          </a:p>
        </p:txBody>
      </p:sp>
      <p:graphicFrame>
        <p:nvGraphicFramePr>
          <p:cNvPr id="5" name="Content Placeholder 6"/>
          <p:cNvGraphicFramePr>
            <a:graphicFrameLocks/>
          </p:cNvGraphicFramePr>
          <p:nvPr/>
        </p:nvGraphicFramePr>
        <p:xfrm>
          <a:off x="457200" y="1676400"/>
          <a:ext cx="8229600" cy="4297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eaLnBrk="1" hangingPunct="1"/>
            <a:r>
              <a:rPr lang="en-US" sz="2400" b="1" dirty="0"/>
              <a:t>Delivering better performance</a:t>
            </a:r>
          </a:p>
          <a:p>
            <a:pPr eaLnBrk="1" hangingPunct="1"/>
            <a:r>
              <a:rPr lang="en-US" sz="2400" b="1" dirty="0"/>
              <a:t>Charging less</a:t>
            </a:r>
            <a:r>
              <a:rPr lang="en-US" sz="2400" dirty="0"/>
              <a:t> for superior products</a:t>
            </a:r>
          </a:p>
          <a:p>
            <a:pPr eaLnBrk="1" hangingPunct="1"/>
            <a:r>
              <a:rPr lang="en-US" sz="2400" b="1" dirty="0"/>
              <a:t>Responding to customers and suppliers in real time</a:t>
            </a:r>
          </a:p>
          <a:p>
            <a:pPr lvl="1" eaLnBrk="1" hangingPunct="1"/>
            <a:r>
              <a:rPr lang="en-US" sz="2000" dirty="0"/>
              <a:t>Apple, </a:t>
            </a:r>
            <a:r>
              <a:rPr lang="en-US" sz="2000" dirty="0" err="1"/>
              <a:t>Walmart</a:t>
            </a:r>
            <a:r>
              <a:rPr lang="en-US" sz="2000" dirty="0"/>
              <a:t>, etc. </a:t>
            </a:r>
          </a:p>
          <a:p>
            <a:pPr lvl="1" eaLnBrk="1" hangingPunct="1"/>
            <a:endParaRPr lang="en-US" sz="2000" dirty="0"/>
          </a:p>
          <a:p>
            <a:pPr eaLnBrk="1" hangingPunct="1"/>
            <a:r>
              <a:rPr lang="en-US" sz="2400" dirty="0"/>
              <a:t>One way to achieve competitive advantage is to achieve the previous four objectives </a:t>
            </a:r>
          </a:p>
          <a:p>
            <a:endParaRPr lang="en-US" dirty="0"/>
          </a:p>
        </p:txBody>
      </p:sp>
      <p:sp>
        <p:nvSpPr>
          <p:cNvPr id="3" name="Title 2"/>
          <p:cNvSpPr>
            <a:spLocks noGrp="1"/>
          </p:cNvSpPr>
          <p:nvPr>
            <p:ph type="title"/>
          </p:nvPr>
        </p:nvSpPr>
        <p:spPr/>
        <p:txBody>
          <a:bodyPr/>
          <a:lstStyle/>
          <a:p>
            <a:pPr lvl="1"/>
            <a:r>
              <a:rPr lang="en-US" dirty="0"/>
              <a:t>Competitive advantage</a:t>
            </a:r>
            <a:endParaRPr lang="en-US" sz="4400"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box(in)">
                                      <p:cBhvr>
                                        <p:cTn id="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eaLnBrk="1" hangingPunct="1"/>
            <a:r>
              <a:rPr lang="en-US" sz="2400" dirty="0"/>
              <a:t>Industry-level changes</a:t>
            </a:r>
          </a:p>
          <a:p>
            <a:pPr lvl="1" eaLnBrk="1" hangingPunct="1"/>
            <a:r>
              <a:rPr lang="en-US" sz="2000" dirty="0"/>
              <a:t>introduction of ATMs</a:t>
            </a:r>
          </a:p>
          <a:p>
            <a:pPr lvl="1" eaLnBrk="1" hangingPunct="1"/>
            <a:endParaRPr lang="en-US" sz="2000" dirty="0"/>
          </a:p>
          <a:p>
            <a:pPr eaLnBrk="1" hangingPunct="1"/>
            <a:r>
              <a:rPr lang="en-US" sz="2400" dirty="0"/>
              <a:t>Governmental regulations requiring record-keeping</a:t>
            </a:r>
          </a:p>
          <a:p>
            <a:pPr lvl="1" eaLnBrk="1" hangingPunct="1"/>
            <a:r>
              <a:rPr lang="en-US" sz="2000" dirty="0"/>
              <a:t>Toxic Substances Control Act, Sarbanes-Oxley Act </a:t>
            </a:r>
          </a:p>
          <a:p>
            <a:endParaRPr lang="en-US" dirty="0"/>
          </a:p>
        </p:txBody>
      </p:sp>
      <p:sp>
        <p:nvSpPr>
          <p:cNvPr id="3" name="Title 2"/>
          <p:cNvSpPr>
            <a:spLocks noGrp="1"/>
          </p:cNvSpPr>
          <p:nvPr>
            <p:ph type="title"/>
          </p:nvPr>
        </p:nvSpPr>
        <p:spPr/>
        <p:txBody>
          <a:bodyPr/>
          <a:lstStyle/>
          <a:p>
            <a:pPr lvl="1"/>
            <a:r>
              <a:rPr lang="en-US" dirty="0"/>
              <a:t>Survival</a:t>
            </a:r>
            <a:endParaRPr lang="en-US" sz="4400"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400" b="1" dirty="0"/>
              <a:t>Information system</a:t>
            </a:r>
          </a:p>
          <a:p>
            <a:pPr lvl="1"/>
            <a:r>
              <a:rPr lang="en-US" sz="2000" dirty="0"/>
              <a:t>Set of interrelated components</a:t>
            </a:r>
          </a:p>
          <a:p>
            <a:pPr lvl="1"/>
            <a:r>
              <a:rPr lang="en-US" sz="2000" dirty="0"/>
              <a:t>Collect, process, store &amp; distribute information</a:t>
            </a:r>
          </a:p>
          <a:p>
            <a:pPr lvl="1"/>
            <a:r>
              <a:rPr lang="en-US" sz="2000" dirty="0"/>
              <a:t>Support decision making, coordination, &amp; control</a:t>
            </a:r>
          </a:p>
          <a:p>
            <a:pPr lvl="1"/>
            <a:endParaRPr lang="en-US" dirty="0"/>
          </a:p>
        </p:txBody>
      </p:sp>
      <p:sp>
        <p:nvSpPr>
          <p:cNvPr id="3" name="Title 2"/>
          <p:cNvSpPr>
            <a:spLocks noGrp="1"/>
          </p:cNvSpPr>
          <p:nvPr>
            <p:ph type="title"/>
          </p:nvPr>
        </p:nvSpPr>
        <p:spPr/>
        <p:txBody>
          <a:bodyPr/>
          <a:lstStyle/>
          <a:p>
            <a:r>
              <a:rPr lang="en-US" dirty="0"/>
              <a:t>Concept of MIS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buNone/>
            </a:pPr>
            <a:endParaRPr lang="en-US" dirty="0"/>
          </a:p>
        </p:txBody>
      </p:sp>
      <p:sp>
        <p:nvSpPr>
          <p:cNvPr id="3" name="Title 2"/>
          <p:cNvSpPr>
            <a:spLocks noGrp="1"/>
          </p:cNvSpPr>
          <p:nvPr>
            <p:ph type="title"/>
          </p:nvPr>
        </p:nvSpPr>
        <p:spPr/>
        <p:txBody>
          <a:bodyPr/>
          <a:lstStyle/>
          <a:p>
            <a:r>
              <a:rPr lang="en-US" dirty="0"/>
              <a:t>Concept of MIS (Cont’d)</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17</a:t>
            </a:fld>
            <a:endParaRPr lang="en-US" dirty="0"/>
          </a:p>
        </p:txBody>
      </p:sp>
      <p:sp>
        <p:nvSpPr>
          <p:cNvPr id="5" name="Rectangle 4"/>
          <p:cNvSpPr/>
          <p:nvPr/>
        </p:nvSpPr>
        <p:spPr>
          <a:xfrm>
            <a:off x="1676400" y="2514600"/>
            <a:ext cx="1981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andara" pitchFamily="34" charset="0"/>
              </a:rPr>
              <a:t>Management</a:t>
            </a:r>
          </a:p>
        </p:txBody>
      </p:sp>
      <p:sp>
        <p:nvSpPr>
          <p:cNvPr id="6" name="Rectangle 5"/>
          <p:cNvSpPr/>
          <p:nvPr/>
        </p:nvSpPr>
        <p:spPr>
          <a:xfrm>
            <a:off x="1676400" y="3505200"/>
            <a:ext cx="1981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andara" pitchFamily="34" charset="0"/>
              </a:rPr>
              <a:t>Organization</a:t>
            </a:r>
          </a:p>
        </p:txBody>
      </p:sp>
      <p:sp>
        <p:nvSpPr>
          <p:cNvPr id="7" name="Rectangle 6"/>
          <p:cNvSpPr/>
          <p:nvPr/>
        </p:nvSpPr>
        <p:spPr>
          <a:xfrm>
            <a:off x="1676400" y="4495800"/>
            <a:ext cx="1981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andara" pitchFamily="34" charset="0"/>
              </a:rPr>
              <a:t>Technology</a:t>
            </a:r>
          </a:p>
        </p:txBody>
      </p:sp>
      <p:sp>
        <p:nvSpPr>
          <p:cNvPr id="8" name="Rectangle 7"/>
          <p:cNvSpPr/>
          <p:nvPr/>
        </p:nvSpPr>
        <p:spPr>
          <a:xfrm>
            <a:off x="4419600" y="3505200"/>
            <a:ext cx="1981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andara" pitchFamily="34" charset="0"/>
              </a:rPr>
              <a:t>Information Systems</a:t>
            </a:r>
          </a:p>
        </p:txBody>
      </p:sp>
      <p:sp>
        <p:nvSpPr>
          <p:cNvPr id="9" name="Rectangle 8"/>
          <p:cNvSpPr/>
          <p:nvPr/>
        </p:nvSpPr>
        <p:spPr>
          <a:xfrm>
            <a:off x="4562901" y="1865194"/>
            <a:ext cx="1981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andara" pitchFamily="34" charset="0"/>
              </a:rPr>
              <a:t>Business challenges</a:t>
            </a:r>
          </a:p>
        </p:txBody>
      </p:sp>
      <p:sp>
        <p:nvSpPr>
          <p:cNvPr id="10" name="Rectangle 9"/>
          <p:cNvSpPr/>
          <p:nvPr/>
        </p:nvSpPr>
        <p:spPr>
          <a:xfrm>
            <a:off x="6858000" y="3505200"/>
            <a:ext cx="1981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andara" pitchFamily="34" charset="0"/>
              </a:rPr>
              <a:t>Business solutions</a:t>
            </a:r>
          </a:p>
        </p:txBody>
      </p:sp>
      <p:cxnSp>
        <p:nvCxnSpPr>
          <p:cNvPr id="12" name="Straight Arrow Connector 11"/>
          <p:cNvCxnSpPr>
            <a:stCxn id="5" idx="3"/>
            <a:endCxn id="8" idx="1"/>
          </p:cNvCxnSpPr>
          <p:nvPr/>
        </p:nvCxnSpPr>
        <p:spPr>
          <a:xfrm>
            <a:off x="3657600" y="2819400"/>
            <a:ext cx="762000" cy="9906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6" idx="3"/>
            <a:endCxn id="8" idx="1"/>
          </p:cNvCxnSpPr>
          <p:nvPr/>
        </p:nvCxnSpPr>
        <p:spPr>
          <a:xfrm>
            <a:off x="3657600" y="3810000"/>
            <a:ext cx="76200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7" idx="3"/>
            <a:endCxn id="8" idx="1"/>
          </p:cNvCxnSpPr>
          <p:nvPr/>
        </p:nvCxnSpPr>
        <p:spPr>
          <a:xfrm flipV="1">
            <a:off x="3657600" y="3810000"/>
            <a:ext cx="762000" cy="9906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8" idx="3"/>
            <a:endCxn id="10" idx="1"/>
          </p:cNvCxnSpPr>
          <p:nvPr/>
        </p:nvCxnSpPr>
        <p:spPr>
          <a:xfrm>
            <a:off x="6400800" y="3810000"/>
            <a:ext cx="45720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Shape 23"/>
          <p:cNvCxnSpPr>
            <a:stCxn id="9" idx="1"/>
            <a:endCxn id="5" idx="0"/>
          </p:cNvCxnSpPr>
          <p:nvPr/>
        </p:nvCxnSpPr>
        <p:spPr>
          <a:xfrm rot="10800000" flipV="1">
            <a:off x="2667001" y="2169994"/>
            <a:ext cx="1895901" cy="344606"/>
          </a:xfrm>
          <a:prstGeom prst="bentConnector2">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Shape 25"/>
          <p:cNvCxnSpPr>
            <a:stCxn id="10" idx="0"/>
            <a:endCxn id="9" idx="3"/>
          </p:cNvCxnSpPr>
          <p:nvPr/>
        </p:nvCxnSpPr>
        <p:spPr>
          <a:xfrm rot="16200000" flipV="1">
            <a:off x="6528748" y="2185347"/>
            <a:ext cx="1335206" cy="1304499"/>
          </a:xfrm>
          <a:prstGeom prst="bentConnector2">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291152" y="3581400"/>
            <a:ext cx="12954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sz="1400" dirty="0">
                <a:solidFill>
                  <a:schemeClr val="tx1"/>
                </a:solidFill>
                <a:latin typeface="Candara" pitchFamily="34" charset="0"/>
              </a:rPr>
              <a:t> Revise job &amp; work processes</a:t>
            </a:r>
          </a:p>
        </p:txBody>
      </p:sp>
      <p:sp>
        <p:nvSpPr>
          <p:cNvPr id="29" name="Rectangle 28"/>
          <p:cNvSpPr/>
          <p:nvPr/>
        </p:nvSpPr>
        <p:spPr>
          <a:xfrm>
            <a:off x="304800" y="2209800"/>
            <a:ext cx="12954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sz="1400" dirty="0">
                <a:solidFill>
                  <a:schemeClr val="tx1"/>
                </a:solidFill>
                <a:latin typeface="Candara" pitchFamily="34" charset="0"/>
              </a:rPr>
              <a:t> Select technology</a:t>
            </a:r>
          </a:p>
          <a:p>
            <a:pPr algn="ctr">
              <a:buFont typeface="Arial" pitchFamily="34" charset="0"/>
              <a:buChar char="•"/>
            </a:pPr>
            <a:r>
              <a:rPr lang="en-US" sz="1400" dirty="0">
                <a:solidFill>
                  <a:schemeClr val="tx1"/>
                </a:solidFill>
                <a:latin typeface="Candara" pitchFamily="34" charset="0"/>
              </a:rPr>
              <a:t> Monitoring cost</a:t>
            </a:r>
          </a:p>
        </p:txBody>
      </p:sp>
      <p:sp>
        <p:nvSpPr>
          <p:cNvPr id="30" name="Rectangle 29"/>
          <p:cNvSpPr/>
          <p:nvPr/>
        </p:nvSpPr>
        <p:spPr>
          <a:xfrm>
            <a:off x="838200" y="5257800"/>
            <a:ext cx="29718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sz="1400" dirty="0">
                <a:solidFill>
                  <a:schemeClr val="tx1"/>
                </a:solidFill>
                <a:latin typeface="Candara" pitchFamily="34" charset="0"/>
              </a:rPr>
              <a:t> Deploy wireless network</a:t>
            </a:r>
          </a:p>
          <a:p>
            <a:pPr algn="ctr">
              <a:buFont typeface="Arial" pitchFamily="34" charset="0"/>
              <a:buChar char="•"/>
            </a:pPr>
            <a:r>
              <a:rPr lang="en-US" sz="1400" dirty="0">
                <a:solidFill>
                  <a:schemeClr val="tx1"/>
                </a:solidFill>
                <a:latin typeface="Candara" pitchFamily="34" charset="0"/>
              </a:rPr>
              <a:t> Deploy Skype</a:t>
            </a:r>
          </a:p>
          <a:p>
            <a:pPr algn="ctr">
              <a:buFont typeface="Arial" pitchFamily="34" charset="0"/>
              <a:buChar char="•"/>
            </a:pPr>
            <a:r>
              <a:rPr lang="en-US" sz="1400" dirty="0">
                <a:solidFill>
                  <a:schemeClr val="tx1"/>
                </a:solidFill>
                <a:latin typeface="Candara" pitchFamily="34" charset="0"/>
              </a:rPr>
              <a:t> Deploy internet and PCs</a:t>
            </a:r>
          </a:p>
        </p:txBody>
      </p:sp>
      <p:sp>
        <p:nvSpPr>
          <p:cNvPr id="31" name="Rectangle 30"/>
          <p:cNvSpPr/>
          <p:nvPr/>
        </p:nvSpPr>
        <p:spPr>
          <a:xfrm>
            <a:off x="4191000" y="4343400"/>
            <a:ext cx="2590800"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sz="1400" dirty="0">
                <a:solidFill>
                  <a:schemeClr val="tx1"/>
                </a:solidFill>
                <a:latin typeface="Candara" pitchFamily="34" charset="0"/>
              </a:rPr>
              <a:t> Expedite communication</a:t>
            </a:r>
          </a:p>
          <a:p>
            <a:pPr algn="ctr">
              <a:buFont typeface="Arial" pitchFamily="34" charset="0"/>
              <a:buChar char="•"/>
            </a:pPr>
            <a:r>
              <a:rPr lang="en-US" sz="1400" dirty="0">
                <a:solidFill>
                  <a:schemeClr val="tx1"/>
                </a:solidFill>
                <a:latin typeface="Candara" pitchFamily="34" charset="0"/>
              </a:rPr>
              <a:t> Track work status in real time</a:t>
            </a:r>
          </a:p>
        </p:txBody>
      </p:sp>
      <p:sp>
        <p:nvSpPr>
          <p:cNvPr id="32" name="Rectangle 31"/>
          <p:cNvSpPr/>
          <p:nvPr/>
        </p:nvSpPr>
        <p:spPr>
          <a:xfrm>
            <a:off x="4767618" y="2653352"/>
            <a:ext cx="2547582"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sz="1400" dirty="0">
                <a:solidFill>
                  <a:schemeClr val="tx1"/>
                </a:solidFill>
                <a:latin typeface="Candara" pitchFamily="34" charset="0"/>
              </a:rPr>
              <a:t> Complex environment</a:t>
            </a:r>
          </a:p>
          <a:p>
            <a:pPr algn="ctr">
              <a:buFont typeface="Arial" pitchFamily="34" charset="0"/>
              <a:buChar char="•"/>
            </a:pPr>
            <a:r>
              <a:rPr lang="en-US" sz="1400" dirty="0">
                <a:solidFill>
                  <a:schemeClr val="tx1"/>
                </a:solidFill>
                <a:latin typeface="Candara" pitchFamily="34" charset="0"/>
              </a:rPr>
              <a:t> Labor condition</a:t>
            </a:r>
          </a:p>
          <a:p>
            <a:pPr algn="ctr">
              <a:buFont typeface="Arial" pitchFamily="34" charset="0"/>
              <a:buChar char="•"/>
            </a:pPr>
            <a:r>
              <a:rPr lang="en-US" sz="1400" dirty="0">
                <a:solidFill>
                  <a:schemeClr val="tx1"/>
                </a:solidFill>
                <a:latin typeface="Candara" pitchFamily="34" charset="0"/>
              </a:rPr>
              <a:t> Global economic condition</a:t>
            </a:r>
          </a:p>
        </p:txBody>
      </p:sp>
      <p:sp>
        <p:nvSpPr>
          <p:cNvPr id="33" name="Rectangle 32"/>
          <p:cNvSpPr/>
          <p:nvPr/>
        </p:nvSpPr>
        <p:spPr>
          <a:xfrm>
            <a:off x="7115032" y="4345675"/>
            <a:ext cx="1724167"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sz="1400" dirty="0">
                <a:solidFill>
                  <a:schemeClr val="tx1"/>
                </a:solidFill>
                <a:latin typeface="Candara" pitchFamily="34" charset="0"/>
              </a:rPr>
              <a:t> Increase efficiency</a:t>
            </a:r>
          </a:p>
          <a:p>
            <a:pPr algn="ctr">
              <a:buFont typeface="Arial" pitchFamily="34" charset="0"/>
              <a:buChar char="•"/>
            </a:pPr>
            <a:r>
              <a:rPr lang="en-US" sz="1400" dirty="0">
                <a:solidFill>
                  <a:schemeClr val="tx1"/>
                </a:solidFill>
                <a:latin typeface="Candara" pitchFamily="34" charset="0"/>
              </a:rPr>
              <a:t> Lower costs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checkerboard(across)">
                                      <p:cBhvr>
                                        <p:cTn id="7" dur="500"/>
                                        <p:tgtEl>
                                          <p:spTgt spid="29"/>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checkerboard(across)">
                                      <p:cBhvr>
                                        <p:cTn id="10" dur="500"/>
                                        <p:tgtEl>
                                          <p:spTgt spid="28"/>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checkerboard(across)">
                                      <p:cBhvr>
                                        <p:cTn id="13" dur="500"/>
                                        <p:tgtEl>
                                          <p:spTgt spid="30"/>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checkerboard(across)">
                                      <p:cBhvr>
                                        <p:cTn id="16" dur="500"/>
                                        <p:tgtEl>
                                          <p:spTgt spid="31"/>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checkerboard(across)">
                                      <p:cBhvr>
                                        <p:cTn id="19" dur="500"/>
                                        <p:tgtEl>
                                          <p:spTgt spid="32"/>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checkerboard(across)">
                                      <p:cBhvr>
                                        <p:cTn id="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381000" y="1524000"/>
            <a:ext cx="8077200" cy="2667000"/>
          </a:xfrm>
        </p:spPr>
        <p:txBody>
          <a:bodyPr/>
          <a:lstStyle/>
          <a:p>
            <a:pPr marL="457200" indent="-457200"/>
            <a:r>
              <a:rPr lang="en-US" sz="2000" b="1" dirty="0"/>
              <a:t>Information</a:t>
            </a:r>
          </a:p>
          <a:p>
            <a:pPr lvl="1"/>
            <a:r>
              <a:rPr lang="en-US" sz="1800" dirty="0"/>
              <a:t>is </a:t>
            </a:r>
            <a:r>
              <a:rPr lang="en-US" sz="1800" b="1" i="1" dirty="0"/>
              <a:t>a processed data </a:t>
            </a:r>
            <a:r>
              <a:rPr lang="en-US" sz="1800" dirty="0"/>
              <a:t>that are represented facts, and thereby </a:t>
            </a:r>
            <a:r>
              <a:rPr lang="en-US" sz="1800" b="1" i="1" dirty="0"/>
              <a:t>assist decision-making </a:t>
            </a:r>
            <a:r>
              <a:rPr lang="en-US" sz="1800" dirty="0"/>
              <a:t>process.</a:t>
            </a:r>
          </a:p>
          <a:p>
            <a:pPr lvl="1"/>
            <a:r>
              <a:rPr lang="en-US" sz="1800" b="1" i="1" dirty="0"/>
              <a:t>meaningful facts</a:t>
            </a:r>
          </a:p>
          <a:p>
            <a:pPr lvl="1"/>
            <a:r>
              <a:rPr lang="en-US" sz="1800" dirty="0"/>
              <a:t>e.g., total unit sales or total sales revenue from a product</a:t>
            </a:r>
            <a:endParaRPr lang="en-US" sz="2000" dirty="0"/>
          </a:p>
          <a:p>
            <a:r>
              <a:rPr lang="en-US" sz="2000" b="1" dirty="0"/>
              <a:t>Data</a:t>
            </a:r>
          </a:p>
          <a:p>
            <a:pPr lvl="1"/>
            <a:r>
              <a:rPr lang="en-US" sz="1800" b="1" i="1" dirty="0"/>
              <a:t>raw fact </a:t>
            </a:r>
            <a:r>
              <a:rPr lang="en-US" sz="1800" dirty="0"/>
              <a:t>that represents events occurring in an organization</a:t>
            </a:r>
          </a:p>
          <a:p>
            <a:pPr lvl="1"/>
            <a:r>
              <a:rPr lang="en-US" sz="1800" dirty="0"/>
              <a:t>e.g., customer record, data at the sales counter</a:t>
            </a:r>
          </a:p>
          <a:p>
            <a:endParaRPr lang="en-US" dirty="0"/>
          </a:p>
        </p:txBody>
      </p:sp>
      <p:sp>
        <p:nvSpPr>
          <p:cNvPr id="2" name="Title 1"/>
          <p:cNvSpPr>
            <a:spLocks noGrp="1"/>
          </p:cNvSpPr>
          <p:nvPr>
            <p:ph type="title"/>
          </p:nvPr>
        </p:nvSpPr>
        <p:spPr/>
        <p:txBody>
          <a:bodyPr/>
          <a:lstStyle/>
          <a:p>
            <a:r>
              <a:rPr lang="en-US" dirty="0"/>
              <a:t>Information Vs. Data</a:t>
            </a:r>
          </a:p>
        </p:txBody>
      </p:sp>
      <p:sp>
        <p:nvSpPr>
          <p:cNvPr id="5" name="Slide Number Placeholder 4"/>
          <p:cNvSpPr>
            <a:spLocks noGrp="1"/>
          </p:cNvSpPr>
          <p:nvPr>
            <p:ph type="sldNum" sz="quarter" idx="13"/>
          </p:nvPr>
        </p:nvSpPr>
        <p:spPr/>
        <p:txBody>
          <a:bodyPr/>
          <a:lstStyle/>
          <a:p>
            <a:pPr>
              <a:defRPr/>
            </a:pPr>
            <a:fld id="{9D0C25DA-4B20-42E0-9D81-DE0A0CABE5D0}" type="slidenum">
              <a:rPr lang="en-US" smtClean="0"/>
              <a:pPr>
                <a:defRPr/>
              </a:pPr>
              <a:t>18</a:t>
            </a:fld>
            <a:endParaRPr lang="en-US" dirty="0"/>
          </a:p>
        </p:txBody>
      </p:sp>
      <p:pic>
        <p:nvPicPr>
          <p:cNvPr id="1029" name="Picture 5"/>
          <p:cNvPicPr>
            <a:picLocks noChangeAspect="1" noChangeArrowheads="1"/>
          </p:cNvPicPr>
          <p:nvPr/>
        </p:nvPicPr>
        <p:blipFill>
          <a:blip r:embed="rId2" cstate="print"/>
          <a:srcRect/>
          <a:stretch>
            <a:fillRect/>
          </a:stretch>
        </p:blipFill>
        <p:spPr bwMode="auto">
          <a:xfrm>
            <a:off x="838200" y="4267200"/>
            <a:ext cx="7772400" cy="2052527"/>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304800" y="1600200"/>
            <a:ext cx="8610600" cy="4572000"/>
          </a:xfrm>
        </p:spPr>
        <p:txBody>
          <a:bodyPr/>
          <a:lstStyle/>
          <a:p>
            <a:pPr marL="457200" indent="-457200"/>
            <a:r>
              <a:rPr lang="en-US" sz="2000" b="1" dirty="0"/>
              <a:t>System</a:t>
            </a:r>
          </a:p>
          <a:p>
            <a:r>
              <a:rPr lang="en-US" sz="2000" dirty="0"/>
              <a:t>A system is </a:t>
            </a:r>
            <a:r>
              <a:rPr lang="en-US" sz="2000" b="1" i="1" dirty="0"/>
              <a:t>a set of elements </a:t>
            </a:r>
            <a:r>
              <a:rPr lang="en-US" sz="2000" dirty="0"/>
              <a:t>which are joined together to achieve a common objective. </a:t>
            </a:r>
          </a:p>
          <a:p>
            <a:r>
              <a:rPr lang="en-US" sz="2000" dirty="0"/>
              <a:t>Elements are </a:t>
            </a:r>
            <a:r>
              <a:rPr lang="en-US" sz="2000" b="1" i="1" dirty="0"/>
              <a:t>interdependent and interrelated</a:t>
            </a:r>
            <a:r>
              <a:rPr lang="en-US" sz="2000" dirty="0"/>
              <a:t>.</a:t>
            </a:r>
          </a:p>
          <a:p>
            <a:r>
              <a:rPr lang="en-US" sz="2000" dirty="0"/>
              <a:t>Three elements</a:t>
            </a:r>
          </a:p>
          <a:p>
            <a:pPr marL="857250" lvl="1" indent="-400050">
              <a:buFont typeface="+mj-lt"/>
              <a:buAutoNum type="romanLcPeriod"/>
            </a:pPr>
            <a:r>
              <a:rPr lang="en-US" sz="1800" b="1" dirty="0"/>
              <a:t>Input: </a:t>
            </a:r>
            <a:r>
              <a:rPr lang="en-US" sz="1800" b="1" i="1" dirty="0"/>
              <a:t>captures or collects data </a:t>
            </a:r>
            <a:r>
              <a:rPr lang="en-US" sz="1800" dirty="0"/>
              <a:t>from within the organization or from its external environment.</a:t>
            </a:r>
          </a:p>
          <a:p>
            <a:pPr marL="857250" lvl="1" indent="-400050">
              <a:buFont typeface="+mj-lt"/>
              <a:buAutoNum type="romanLcPeriod"/>
            </a:pPr>
            <a:r>
              <a:rPr lang="en-US" sz="1800" b="1" dirty="0"/>
              <a:t>Process: </a:t>
            </a:r>
            <a:r>
              <a:rPr lang="en-US" sz="1800" b="1" i="1" dirty="0"/>
              <a:t>converts raw input </a:t>
            </a:r>
            <a:r>
              <a:rPr lang="en-US" sz="1800" dirty="0"/>
              <a:t>into a meaningful form.</a:t>
            </a:r>
          </a:p>
          <a:p>
            <a:pPr marL="857250" lvl="1" indent="-400050">
              <a:buFont typeface="+mj-lt"/>
              <a:buAutoNum type="romanLcPeriod"/>
            </a:pPr>
            <a:r>
              <a:rPr lang="en-US" sz="1800" b="1" dirty="0"/>
              <a:t>Output: </a:t>
            </a:r>
            <a:r>
              <a:rPr lang="en-US" sz="1800" b="1" i="1" dirty="0"/>
              <a:t>transfers the processed information </a:t>
            </a:r>
            <a:r>
              <a:rPr lang="en-US" sz="1800" dirty="0"/>
              <a:t>to the users.</a:t>
            </a:r>
          </a:p>
          <a:p>
            <a:endParaRPr lang="en-US" sz="2000" dirty="0"/>
          </a:p>
        </p:txBody>
      </p:sp>
      <p:sp>
        <p:nvSpPr>
          <p:cNvPr id="3" name="Title 2"/>
          <p:cNvSpPr>
            <a:spLocks noGrp="1"/>
          </p:cNvSpPr>
          <p:nvPr>
            <p:ph type="title"/>
          </p:nvPr>
        </p:nvSpPr>
        <p:spPr/>
        <p:txBody>
          <a:bodyPr/>
          <a:lstStyle/>
          <a:p>
            <a:r>
              <a:rPr lang="en-US" dirty="0"/>
              <a:t>What is a system?</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800600"/>
          </a:xfrm>
        </p:spPr>
        <p:txBody>
          <a:bodyPr/>
          <a:lstStyle/>
          <a:p>
            <a:r>
              <a:rPr lang="en-US" sz="2000" dirty="0"/>
              <a:t>Understanding the effects of information systems on business and their relationship to globalization.</a:t>
            </a:r>
          </a:p>
          <a:p>
            <a:r>
              <a:rPr lang="en-US" sz="2000" dirty="0"/>
              <a:t>Explain why information systems are so essential in business today.</a:t>
            </a:r>
          </a:p>
          <a:p>
            <a:r>
              <a:rPr lang="en-US" sz="2000" dirty="0"/>
              <a:t>Define an information system and describe its management, organization and technology components.</a:t>
            </a:r>
          </a:p>
          <a:p>
            <a:r>
              <a:rPr lang="en-US" sz="2000" dirty="0"/>
              <a:t>Define complementary assets and explain how they ensure that information systems provide genuine value to an organization.</a:t>
            </a:r>
          </a:p>
          <a:p>
            <a:r>
              <a:rPr lang="en-US" sz="2000" dirty="0"/>
              <a:t>Describe the different academic disciplines used to study information systems and explain how each contributes to our understanding of them.</a:t>
            </a:r>
          </a:p>
          <a:p>
            <a:r>
              <a:rPr lang="en-US" sz="2000" dirty="0"/>
              <a:t>Explain what is meant by a Sociotechnical systems perspective. </a:t>
            </a:r>
          </a:p>
        </p:txBody>
      </p:sp>
      <p:sp>
        <p:nvSpPr>
          <p:cNvPr id="3" name="Title 2"/>
          <p:cNvSpPr>
            <a:spLocks noGrp="1"/>
          </p:cNvSpPr>
          <p:nvPr>
            <p:ph type="title"/>
          </p:nvPr>
        </p:nvSpPr>
        <p:spPr/>
        <p:txBody>
          <a:bodyPr/>
          <a:lstStyle/>
          <a:p>
            <a:r>
              <a:rPr lang="en-US" dirty="0"/>
              <a:t>Learning Objectives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ChangeArrowheads="1"/>
          </p:cNvSpPr>
          <p:nvPr/>
        </p:nvSpPr>
        <p:spPr bwMode="auto">
          <a:xfrm>
            <a:off x="885825" y="200025"/>
            <a:ext cx="7772400" cy="523875"/>
          </a:xfrm>
          <a:prstGeom prst="rect">
            <a:avLst/>
          </a:prstGeom>
          <a:noFill/>
          <a:ln w="12700">
            <a:noFill/>
            <a:miter lim="800000"/>
            <a:headEnd/>
            <a:tailEnd/>
          </a:ln>
          <a:effectLst/>
        </p:spPr>
        <p:txBody>
          <a:bodyPr lIns="90488" tIns="44450" rIns="90488" bIns="44450" anchor="ctr"/>
          <a:lstStyle/>
          <a:p>
            <a:pPr algn="ctr" eaLnBrk="0" hangingPunct="0">
              <a:defRPr/>
            </a:pPr>
            <a:endParaRPr lang="en-US" sz="2000" b="1" dirty="0">
              <a:effectLst>
                <a:outerShdw blurRad="38100" dist="38100" dir="2700000" algn="tl">
                  <a:srgbClr val="C0C0C0"/>
                </a:outerShdw>
              </a:effectLst>
            </a:endParaRPr>
          </a:p>
          <a:p>
            <a:pPr algn="ctr" eaLnBrk="0" hangingPunct="0">
              <a:defRPr/>
            </a:pPr>
            <a:endParaRPr lang="en-US" sz="1600" b="1" dirty="0">
              <a:effectLst>
                <a:outerShdw blurRad="38100" dist="38100" dir="2700000" algn="tl">
                  <a:srgbClr val="C0C0C0"/>
                </a:outerShdw>
              </a:effectLst>
            </a:endParaRPr>
          </a:p>
        </p:txBody>
      </p:sp>
      <p:sp>
        <p:nvSpPr>
          <p:cNvPr id="1029" name="Text Box 4"/>
          <p:cNvSpPr txBox="1">
            <a:spLocks noChangeArrowheads="1"/>
          </p:cNvSpPr>
          <p:nvPr/>
        </p:nvSpPr>
        <p:spPr bwMode="auto">
          <a:xfrm>
            <a:off x="304800" y="1447800"/>
            <a:ext cx="8382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eaLnBrk="1" hangingPunct="1"/>
            <a:r>
              <a:rPr lang="en-US" sz="1800" dirty="0">
                <a:latin typeface="Candara" pitchFamily="34" charset="0"/>
              </a:rPr>
              <a:t>An information system contains information about an organization and its surrounding environment. Three basic activities—i</a:t>
            </a:r>
            <a:r>
              <a:rPr lang="en-US" sz="1800" b="1" dirty="0">
                <a:latin typeface="Candara" pitchFamily="34" charset="0"/>
              </a:rPr>
              <a:t>nput, processing, and output—produce the information organizations need</a:t>
            </a:r>
            <a:r>
              <a:rPr lang="en-US" sz="1800" dirty="0">
                <a:latin typeface="Candara" pitchFamily="34" charset="0"/>
              </a:rPr>
              <a:t>. </a:t>
            </a:r>
          </a:p>
        </p:txBody>
      </p:sp>
      <p:graphicFrame>
        <p:nvGraphicFramePr>
          <p:cNvPr id="1026" name="Object 8"/>
          <p:cNvGraphicFramePr>
            <a:graphicFrameLocks noChangeAspect="1"/>
          </p:cNvGraphicFramePr>
          <p:nvPr>
            <p:extLst>
              <p:ext uri="{D42A27DB-BD31-4B8C-83A1-F6EECF244321}">
                <p14:modId xmlns:p14="http://schemas.microsoft.com/office/powerpoint/2010/main" val="2136323271"/>
              </p:ext>
            </p:extLst>
          </p:nvPr>
        </p:nvGraphicFramePr>
        <p:xfrm>
          <a:off x="3505200" y="2438400"/>
          <a:ext cx="5181600" cy="3412928"/>
        </p:xfrm>
        <a:graphic>
          <a:graphicData uri="http://schemas.openxmlformats.org/presentationml/2006/ole">
            <mc:AlternateContent xmlns:mc="http://schemas.openxmlformats.org/markup-compatibility/2006">
              <mc:Choice xmlns:v="urn:schemas-microsoft-com:vml" Requires="v">
                <p:oleObj name="Image" r:id="rId3" imgW="9142857" imgH="6501587" progId="">
                  <p:embed/>
                </p:oleObj>
              </mc:Choice>
              <mc:Fallback>
                <p:oleObj name="Image" r:id="rId3" imgW="9142857" imgH="6501587"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2438400"/>
                        <a:ext cx="5181600" cy="34129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a:xfrm>
            <a:off x="228600" y="304800"/>
            <a:ext cx="8458200" cy="685800"/>
          </a:xfrm>
        </p:spPr>
        <p:txBody>
          <a:bodyPr/>
          <a:lstStyle/>
          <a:p>
            <a:r>
              <a:rPr lang="en-US" b="1" dirty="0">
                <a:cs typeface="Times New Roman" pitchFamily="18" charset="0"/>
              </a:rPr>
              <a:t>Functions of an IS</a:t>
            </a:r>
            <a:endParaRPr lang="en-US" dirty="0"/>
          </a:p>
        </p:txBody>
      </p:sp>
      <p:sp>
        <p:nvSpPr>
          <p:cNvPr id="7" name="Rectangle 6"/>
          <p:cNvSpPr/>
          <p:nvPr/>
        </p:nvSpPr>
        <p:spPr>
          <a:xfrm>
            <a:off x="228600" y="2971800"/>
            <a:ext cx="3352800" cy="3139321"/>
          </a:xfrm>
          <a:prstGeom prst="rect">
            <a:avLst/>
          </a:prstGeom>
        </p:spPr>
        <p:txBody>
          <a:bodyPr wrap="square">
            <a:spAutoFit/>
          </a:bodyPr>
          <a:lstStyle/>
          <a:p>
            <a:pPr eaLnBrk="1" hangingPunct="1"/>
            <a:r>
              <a:rPr lang="en-US" b="1" dirty="0">
                <a:latin typeface="Candara" pitchFamily="34" charset="0"/>
              </a:rPr>
              <a:t>Feedback</a:t>
            </a:r>
            <a:r>
              <a:rPr lang="en-US" dirty="0">
                <a:latin typeface="Candara" pitchFamily="34" charset="0"/>
              </a:rPr>
              <a:t> is output returned to appropriate people or activities in the organization to evaluate and refine the input. </a:t>
            </a:r>
          </a:p>
          <a:p>
            <a:pPr eaLnBrk="1" hangingPunct="1"/>
            <a:endParaRPr lang="en-US" dirty="0">
              <a:latin typeface="Candara" pitchFamily="34" charset="0"/>
            </a:endParaRPr>
          </a:p>
          <a:p>
            <a:pPr eaLnBrk="1" hangingPunct="1"/>
            <a:r>
              <a:rPr lang="en-US" b="1" dirty="0">
                <a:latin typeface="Candara" pitchFamily="34" charset="0"/>
              </a:rPr>
              <a:t>Environmental actors</a:t>
            </a:r>
            <a:r>
              <a:rPr lang="en-US" dirty="0">
                <a:latin typeface="Candara" pitchFamily="34" charset="0"/>
              </a:rPr>
              <a:t>, such as customers, suppliers, competitors, stockholders, and regulatory agencies, </a:t>
            </a:r>
            <a:r>
              <a:rPr lang="en-US" b="1" dirty="0">
                <a:latin typeface="Candara" pitchFamily="34" charset="0"/>
              </a:rPr>
              <a:t>interact with the organization and its information systems.</a:t>
            </a:r>
          </a:p>
        </p:txBody>
      </p:sp>
    </p:spTree>
    <p:extLst>
      <p:ext uri="{BB962C8B-B14F-4D97-AF65-F5344CB8AC3E}">
        <p14:creationId xmlns:p14="http://schemas.microsoft.com/office/powerpoint/2010/main" val="527547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ox(in)">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box(in)">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box(in)">
                                      <p:cBhvr>
                                        <p:cTn id="1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2"/>
          </p:nvPr>
        </p:nvSpPr>
        <p:spPr/>
        <p:txBody>
          <a:bodyPr/>
          <a:lstStyle/>
          <a:p>
            <a:r>
              <a:rPr lang="en-US" sz="2400" dirty="0"/>
              <a:t>Computer and software are the technical foundation and tools.</a:t>
            </a:r>
          </a:p>
          <a:p>
            <a:r>
              <a:rPr lang="en-US" sz="2400" dirty="0"/>
              <a:t>Similar to the material and tools used to build a house.</a:t>
            </a:r>
          </a:p>
        </p:txBody>
      </p:sp>
      <p:sp>
        <p:nvSpPr>
          <p:cNvPr id="4" name="Title 3"/>
          <p:cNvSpPr>
            <a:spLocks noGrp="1"/>
          </p:cNvSpPr>
          <p:nvPr>
            <p:ph type="title"/>
          </p:nvPr>
        </p:nvSpPr>
        <p:spPr/>
        <p:txBody>
          <a:bodyPr/>
          <a:lstStyle/>
          <a:p>
            <a:r>
              <a:rPr lang="en-US" dirty="0"/>
              <a:t>Computer/ computer software Vs. IS</a:t>
            </a:r>
          </a:p>
        </p:txBody>
      </p:sp>
      <p:sp>
        <p:nvSpPr>
          <p:cNvPr id="3" name="Slide Number Placeholder 2"/>
          <p:cNvSpPr>
            <a:spLocks noGrp="1"/>
          </p:cNvSpPr>
          <p:nvPr>
            <p:ph type="sldNum" sz="quarter" idx="13"/>
          </p:nvPr>
        </p:nvSpPr>
        <p:spPr/>
        <p:txBody>
          <a:bodyPr/>
          <a:lstStyle/>
          <a:p>
            <a:pPr>
              <a:defRPr/>
            </a:pPr>
            <a:fld id="{EE22F566-5354-4147-9157-9307C1151F0F}" type="slidenum">
              <a:rPr lang="es-ES" smtClean="0"/>
              <a:pPr>
                <a:defRPr/>
              </a:pPr>
              <a:t>21</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ox(in)">
                                      <p:cBhvr>
                                        <p:cTn id="10"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ChangeArrowheads="1"/>
          </p:cNvSpPr>
          <p:nvPr/>
        </p:nvSpPr>
        <p:spPr bwMode="auto">
          <a:xfrm>
            <a:off x="885825" y="200025"/>
            <a:ext cx="7772400" cy="523875"/>
          </a:xfrm>
          <a:prstGeom prst="rect">
            <a:avLst/>
          </a:prstGeom>
          <a:noFill/>
          <a:ln w="12700">
            <a:noFill/>
            <a:miter lim="800000"/>
            <a:headEnd/>
            <a:tailEnd/>
          </a:ln>
          <a:effectLst/>
        </p:spPr>
        <p:txBody>
          <a:bodyPr lIns="90488" tIns="44450" rIns="90488" bIns="44450" anchor="ctr"/>
          <a:lstStyle/>
          <a:p>
            <a:pPr algn="ctr" eaLnBrk="0" hangingPunct="0">
              <a:defRPr/>
            </a:pPr>
            <a:endParaRPr lang="en-US" sz="2000" b="1" dirty="0">
              <a:effectLst>
                <a:outerShdw blurRad="38100" dist="38100" dir="2700000" algn="tl">
                  <a:srgbClr val="C0C0C0"/>
                </a:outerShdw>
              </a:effectLst>
            </a:endParaRPr>
          </a:p>
          <a:p>
            <a:pPr algn="ctr" eaLnBrk="0" hangingPunct="0">
              <a:defRPr/>
            </a:pPr>
            <a:endParaRPr lang="en-US" sz="1600" b="1" dirty="0">
              <a:effectLst>
                <a:outerShdw blurRad="38100" dist="38100" dir="2700000" algn="tl">
                  <a:srgbClr val="C0C0C0"/>
                </a:outerShdw>
              </a:effectLst>
            </a:endParaRPr>
          </a:p>
        </p:txBody>
      </p:sp>
      <p:sp>
        <p:nvSpPr>
          <p:cNvPr id="16388" name="Text Box 4"/>
          <p:cNvSpPr txBox="1">
            <a:spLocks noChangeArrowheads="1"/>
          </p:cNvSpPr>
          <p:nvPr/>
        </p:nvSpPr>
        <p:spPr bwMode="auto">
          <a:xfrm>
            <a:off x="381000" y="1676400"/>
            <a:ext cx="396240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eaLnBrk="1" hangingPunct="1">
              <a:spcBef>
                <a:spcPct val="50000"/>
              </a:spcBef>
            </a:pPr>
            <a:r>
              <a:rPr lang="en-US" sz="1800" dirty="0">
                <a:latin typeface="Candara" pitchFamily="34" charset="0"/>
              </a:rPr>
              <a:t>Using information systems effectively requires an </a:t>
            </a:r>
            <a:r>
              <a:rPr lang="en-US" sz="1800" b="1" i="1" dirty="0">
                <a:latin typeface="Candara" pitchFamily="34" charset="0"/>
              </a:rPr>
              <a:t>understanding of the organization, management, and information technology </a:t>
            </a:r>
            <a:r>
              <a:rPr lang="en-US" sz="1800" dirty="0">
                <a:latin typeface="Candara" pitchFamily="34" charset="0"/>
              </a:rPr>
              <a:t>shaping the systems. </a:t>
            </a:r>
          </a:p>
          <a:p>
            <a:pPr eaLnBrk="1" hangingPunct="1">
              <a:spcBef>
                <a:spcPct val="50000"/>
              </a:spcBef>
            </a:pPr>
            <a:r>
              <a:rPr lang="en-US" sz="1800" dirty="0">
                <a:latin typeface="Candara" pitchFamily="34" charset="0"/>
              </a:rPr>
              <a:t>An information system </a:t>
            </a:r>
            <a:r>
              <a:rPr lang="en-US" sz="1800" b="1" i="1" dirty="0">
                <a:latin typeface="Candara" pitchFamily="34" charset="0"/>
              </a:rPr>
              <a:t>creates value for the firm as an organizational and management solution to challenges posed by the environment.</a:t>
            </a:r>
            <a:endParaRPr lang="en-US" sz="1600" b="1" i="1" dirty="0">
              <a:latin typeface="Candara" pitchFamily="34" charset="0"/>
            </a:endParaRPr>
          </a:p>
        </p:txBody>
      </p:sp>
      <p:pic>
        <p:nvPicPr>
          <p:cNvPr id="16391" name="Picture 7" descr="Fig-1-5"/>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419600" y="1600200"/>
            <a:ext cx="4278349" cy="422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2400" y="44624"/>
            <a:ext cx="8763000" cy="1143000"/>
          </a:xfrm>
        </p:spPr>
        <p:txBody>
          <a:bodyPr/>
          <a:lstStyle/>
          <a:p>
            <a:r>
              <a:rPr lang="en-US" dirty="0"/>
              <a:t>Information Systems Are More Than Computers</a:t>
            </a:r>
          </a:p>
        </p:txBody>
      </p:sp>
    </p:spTree>
    <p:extLst>
      <p:ext uri="{BB962C8B-B14F-4D97-AF65-F5344CB8AC3E}">
        <p14:creationId xmlns:p14="http://schemas.microsoft.com/office/powerpoint/2010/main" val="22107231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458200" cy="762000"/>
          </a:xfrm>
        </p:spPr>
        <p:txBody>
          <a:bodyPr/>
          <a:lstStyle/>
          <a:p>
            <a:r>
              <a:rPr lang="en-US" dirty="0"/>
              <a:t>Technology dimension of IS</a:t>
            </a:r>
          </a:p>
        </p:txBody>
      </p:sp>
      <p:sp>
        <p:nvSpPr>
          <p:cNvPr id="17410" name="Rectangle 2"/>
          <p:cNvSpPr>
            <a:spLocks noGrp="1" noChangeArrowheads="1"/>
          </p:cNvSpPr>
          <p:nvPr>
            <p:ph idx="1"/>
          </p:nvPr>
        </p:nvSpPr>
        <p:spPr/>
        <p:txBody>
          <a:bodyPr/>
          <a:lstStyle/>
          <a:p>
            <a:r>
              <a:rPr lang="en-US" sz="2400" dirty="0">
                <a:latin typeface="Candara" pitchFamily="34" charset="0"/>
              </a:rPr>
              <a:t>Computer hardware and software</a:t>
            </a:r>
          </a:p>
          <a:p>
            <a:pPr lvl="1"/>
            <a:r>
              <a:rPr lang="en-US" sz="2000" b="1" dirty="0">
                <a:latin typeface="Candara" pitchFamily="34" charset="0"/>
              </a:rPr>
              <a:t>Hardware</a:t>
            </a:r>
            <a:r>
              <a:rPr lang="en-US" sz="2000" dirty="0">
                <a:latin typeface="Candara" pitchFamily="34" charset="0"/>
              </a:rPr>
              <a:t>: processor, memory, hard disk, etc. </a:t>
            </a:r>
          </a:p>
          <a:p>
            <a:pPr lvl="1"/>
            <a:r>
              <a:rPr lang="en-US" sz="2000" b="1" dirty="0">
                <a:latin typeface="Candara" pitchFamily="34" charset="0"/>
              </a:rPr>
              <a:t>Software</a:t>
            </a:r>
            <a:r>
              <a:rPr lang="en-US" sz="2000" dirty="0">
                <a:latin typeface="Candara" pitchFamily="34" charset="0"/>
              </a:rPr>
              <a:t>: set of computer programs that controls computer hardware</a:t>
            </a:r>
          </a:p>
          <a:p>
            <a:r>
              <a:rPr lang="en-US" sz="2400" dirty="0">
                <a:latin typeface="Candara" pitchFamily="34" charset="0"/>
              </a:rPr>
              <a:t>Data management technology</a:t>
            </a:r>
          </a:p>
          <a:p>
            <a:r>
              <a:rPr lang="en-US" sz="2400" dirty="0">
                <a:latin typeface="Candara" pitchFamily="34" charset="0"/>
              </a:rPr>
              <a:t>Networking and telecommunications technology (Networks)</a:t>
            </a:r>
          </a:p>
          <a:p>
            <a:pPr lvl="1"/>
            <a:r>
              <a:rPr lang="en-US" dirty="0">
                <a:latin typeface="Candara" pitchFamily="34" charset="0"/>
              </a:rPr>
              <a:t>Networks, the Internet, intranets and extranets, World Wide Web, LAN</a:t>
            </a:r>
          </a:p>
          <a:p>
            <a:r>
              <a:rPr lang="en-US" sz="2400" dirty="0">
                <a:latin typeface="Candara" pitchFamily="34" charset="0"/>
              </a:rPr>
              <a:t> IT infrastructure: provides platform that system is built on</a:t>
            </a:r>
          </a:p>
        </p:txBody>
      </p:sp>
      <p:sp>
        <p:nvSpPr>
          <p:cNvPr id="157700" name="Rectangle 4"/>
          <p:cNvSpPr>
            <a:spLocks noChangeArrowheads="1"/>
          </p:cNvSpPr>
          <p:nvPr/>
        </p:nvSpPr>
        <p:spPr bwMode="auto">
          <a:xfrm>
            <a:off x="885825" y="200025"/>
            <a:ext cx="7772400" cy="523875"/>
          </a:xfrm>
          <a:prstGeom prst="rect">
            <a:avLst/>
          </a:prstGeom>
          <a:noFill/>
          <a:ln w="12700">
            <a:noFill/>
            <a:miter lim="800000"/>
            <a:headEnd/>
            <a:tailEnd/>
          </a:ln>
          <a:effectLst/>
        </p:spPr>
        <p:txBody>
          <a:bodyPr lIns="90488" tIns="44450" rIns="90488" bIns="44450" anchor="ctr"/>
          <a:lstStyle/>
          <a:p>
            <a:pPr algn="ctr" eaLnBrk="0" hangingPunct="0">
              <a:defRPr/>
            </a:pPr>
            <a:endParaRPr lang="en-US" sz="2000" b="1" dirty="0">
              <a:effectLst>
                <a:outerShdw blurRad="38100" dist="38100" dir="2700000" algn="tl">
                  <a:srgbClr val="C0C0C0"/>
                </a:outerShdw>
              </a:effectLst>
            </a:endParaRPr>
          </a:p>
          <a:p>
            <a:pPr algn="ctr" eaLnBrk="0" hangingPunct="0">
              <a:defRPr/>
            </a:pPr>
            <a:endParaRPr lang="en-US" sz="1600" b="1" dirty="0">
              <a:effectLst>
                <a:outerShdw blurRad="38100" dist="38100" dir="2700000" algn="tl">
                  <a:srgbClr val="C0C0C0"/>
                </a:outerShdw>
              </a:effectLst>
            </a:endParaRPr>
          </a:p>
        </p:txBody>
      </p:sp>
    </p:spTree>
    <p:extLst>
      <p:ext uri="{BB962C8B-B14F-4D97-AF65-F5344CB8AC3E}">
        <p14:creationId xmlns:p14="http://schemas.microsoft.com/office/powerpoint/2010/main" val="1670736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Organizational dimensions</a:t>
            </a:r>
          </a:p>
        </p:txBody>
      </p:sp>
      <p:graphicFrame>
        <p:nvGraphicFramePr>
          <p:cNvPr id="16" name="Picture Placeholder 15"/>
          <p:cNvGraphicFramePr>
            <a:graphicFrameLocks noGrp="1"/>
          </p:cNvGraphicFramePr>
          <p:nvPr>
            <p:ph type="pic" sz="quarter" idx="12"/>
          </p:nvPr>
        </p:nvGraphicFramePr>
        <p:xfrm>
          <a:off x="4572000" y="1752600"/>
          <a:ext cx="4343400" cy="388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ontent Placeholder 1"/>
          <p:cNvSpPr>
            <a:spLocks noGrp="1"/>
          </p:cNvSpPr>
          <p:nvPr>
            <p:ph type="body" sz="quarter" idx="13"/>
          </p:nvPr>
        </p:nvSpPr>
        <p:spPr>
          <a:xfrm>
            <a:off x="304800" y="1600200"/>
            <a:ext cx="4038600" cy="4495800"/>
          </a:xfrm>
        </p:spPr>
        <p:txBody>
          <a:bodyPr/>
          <a:lstStyle/>
          <a:p>
            <a:pPr marL="457200" indent="-457200"/>
            <a:r>
              <a:rPr lang="en-US" sz="2000" dirty="0"/>
              <a:t>Business organizations are hierarchies consisting of three principle levels.</a:t>
            </a:r>
          </a:p>
          <a:p>
            <a:pPr>
              <a:buNone/>
            </a:pPr>
            <a:endParaRPr lang="en-US" sz="2000" dirty="0"/>
          </a:p>
          <a:p>
            <a:r>
              <a:rPr lang="en-US" sz="2000" b="1" dirty="0"/>
              <a:t>Three levels</a:t>
            </a:r>
          </a:p>
          <a:p>
            <a:pPr lvl="1"/>
            <a:r>
              <a:rPr lang="en-US" sz="2000" dirty="0"/>
              <a:t>Top management</a:t>
            </a:r>
          </a:p>
          <a:p>
            <a:pPr lvl="1"/>
            <a:r>
              <a:rPr lang="en-US" sz="2000" dirty="0"/>
              <a:t>Middle management</a:t>
            </a:r>
          </a:p>
          <a:p>
            <a:pPr lvl="2"/>
            <a:r>
              <a:rPr lang="en-US" sz="1600" dirty="0"/>
              <a:t>Scientists &amp; knowledge workers</a:t>
            </a:r>
          </a:p>
          <a:p>
            <a:pPr lvl="1"/>
            <a:r>
              <a:rPr lang="en-US" sz="2000" dirty="0"/>
              <a:t>Operational management</a:t>
            </a:r>
          </a:p>
          <a:p>
            <a:pPr lvl="2"/>
            <a:r>
              <a:rPr lang="en-US" sz="1600" dirty="0"/>
              <a:t>Production &amp; service workers</a:t>
            </a:r>
          </a:p>
          <a:p>
            <a:pPr lvl="2"/>
            <a:r>
              <a:rPr lang="en-US" sz="1600" dirty="0"/>
              <a:t>Data workers</a:t>
            </a:r>
          </a:p>
        </p:txBody>
      </p:sp>
      <p:sp>
        <p:nvSpPr>
          <p:cNvPr id="4" name="Slide Number Placeholder 3"/>
          <p:cNvSpPr>
            <a:spLocks noGrp="1"/>
          </p:cNvSpPr>
          <p:nvPr>
            <p:ph type="sldNum" sz="quarter" idx="14"/>
          </p:nvPr>
        </p:nvSpPr>
        <p:spPr/>
        <p:txBody>
          <a:bodyPr/>
          <a:lstStyle/>
          <a:p>
            <a:pPr>
              <a:defRPr/>
            </a:pPr>
            <a:fld id="{0739BDE4-2BB0-487A-88B6-8B444CD4171A}" type="slidenum">
              <a:rPr lang="en-US" smtClean="0"/>
              <a:pPr>
                <a:defRPr/>
              </a:pPr>
              <a:t>24</a:t>
            </a:fld>
            <a:endParaRPr lang="en-US" dirty="0"/>
          </a:p>
        </p:txBody>
      </p:sp>
    </p:spTree>
  </p:cSld>
  <p:clrMapOvr>
    <a:masterClrMapping/>
  </p:clrMapOvr>
  <p:transition>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2"/>
          </p:nvPr>
        </p:nvSpPr>
        <p:spPr/>
        <p:txBody>
          <a:bodyPr/>
          <a:lstStyle/>
          <a:p>
            <a:r>
              <a:rPr lang="en-US" sz="2400" dirty="0"/>
              <a:t>Managers </a:t>
            </a:r>
            <a:r>
              <a:rPr lang="en-US" sz="2400" b="1" i="1" dirty="0"/>
              <a:t>set organizational strategy </a:t>
            </a:r>
            <a:r>
              <a:rPr lang="en-US" sz="2400" dirty="0"/>
              <a:t>for responding to business challenges</a:t>
            </a:r>
          </a:p>
          <a:p>
            <a:endParaRPr lang="en-US" sz="2400" dirty="0"/>
          </a:p>
          <a:p>
            <a:r>
              <a:rPr lang="en-US" sz="2400" dirty="0"/>
              <a:t>In addition, managers must act creatively</a:t>
            </a:r>
          </a:p>
          <a:p>
            <a:pPr lvl="1"/>
            <a:r>
              <a:rPr lang="en-US" sz="2000" b="1" i="1" dirty="0"/>
              <a:t>Creation of new products and services</a:t>
            </a:r>
          </a:p>
          <a:p>
            <a:pPr lvl="1"/>
            <a:r>
              <a:rPr lang="en-US" sz="2000" dirty="0"/>
              <a:t>Occasionally </a:t>
            </a:r>
            <a:r>
              <a:rPr lang="en-US" sz="2000" b="1" i="1" dirty="0"/>
              <a:t>re-creating</a:t>
            </a:r>
            <a:r>
              <a:rPr lang="en-US" sz="2000" dirty="0"/>
              <a:t> the organization</a:t>
            </a:r>
          </a:p>
        </p:txBody>
      </p:sp>
      <p:sp>
        <p:nvSpPr>
          <p:cNvPr id="6" name="Title 5"/>
          <p:cNvSpPr>
            <a:spLocks noGrp="1"/>
          </p:cNvSpPr>
          <p:nvPr>
            <p:ph type="title"/>
          </p:nvPr>
        </p:nvSpPr>
        <p:spPr/>
        <p:txBody>
          <a:bodyPr/>
          <a:lstStyle/>
          <a:p>
            <a:r>
              <a:rPr lang="en-US" dirty="0"/>
              <a:t>Management dimension of IS</a:t>
            </a:r>
          </a:p>
        </p:txBody>
      </p:sp>
      <p:sp>
        <p:nvSpPr>
          <p:cNvPr id="5" name="Slide Number Placeholder 4"/>
          <p:cNvSpPr>
            <a:spLocks noGrp="1"/>
          </p:cNvSpPr>
          <p:nvPr>
            <p:ph type="sldNum" sz="quarter" idx="13"/>
          </p:nvPr>
        </p:nvSpPr>
        <p:spPr/>
        <p:txBody>
          <a:bodyPr/>
          <a:lstStyle/>
          <a:p>
            <a:pPr>
              <a:defRPr/>
            </a:pPr>
            <a:fld id="{9D0C25DA-4B20-42E0-9D81-DE0A0CABE5D0}" type="slidenum">
              <a:rPr lang="en-US" smtClean="0"/>
              <a:pPr>
                <a:defRPr/>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z="2000" dirty="0">
                <a:latin typeface="Candara" pitchFamily="34" charset="0"/>
              </a:rPr>
              <a:t>Information system is instrument for </a:t>
            </a:r>
            <a:r>
              <a:rPr lang="en-US" sz="2000" b="1" i="1" dirty="0">
                <a:latin typeface="Candara" pitchFamily="34" charset="0"/>
              </a:rPr>
              <a:t>creating value</a:t>
            </a:r>
          </a:p>
          <a:p>
            <a:pPr eaLnBrk="1" hangingPunct="1">
              <a:lnSpc>
                <a:spcPct val="90000"/>
              </a:lnSpc>
            </a:pPr>
            <a:r>
              <a:rPr lang="en-US" sz="2000" dirty="0">
                <a:latin typeface="Candara" pitchFamily="34" charset="0"/>
              </a:rPr>
              <a:t>Investments in information technology will result in superior returns:</a:t>
            </a:r>
          </a:p>
          <a:p>
            <a:pPr lvl="1" eaLnBrk="1" hangingPunct="1">
              <a:lnSpc>
                <a:spcPct val="90000"/>
              </a:lnSpc>
            </a:pPr>
            <a:r>
              <a:rPr lang="en-US" sz="1800" b="1" i="1" dirty="0">
                <a:latin typeface="Candara" pitchFamily="34" charset="0"/>
              </a:rPr>
              <a:t>Productivity increases</a:t>
            </a:r>
          </a:p>
          <a:p>
            <a:pPr lvl="1" eaLnBrk="1" hangingPunct="1">
              <a:lnSpc>
                <a:spcPct val="90000"/>
              </a:lnSpc>
            </a:pPr>
            <a:r>
              <a:rPr lang="en-US" sz="1800" b="1" i="1" dirty="0">
                <a:latin typeface="Candara" pitchFamily="34" charset="0"/>
              </a:rPr>
              <a:t>Revenue increases</a:t>
            </a:r>
          </a:p>
          <a:p>
            <a:pPr lvl="1" eaLnBrk="1" hangingPunct="1">
              <a:lnSpc>
                <a:spcPct val="90000"/>
              </a:lnSpc>
            </a:pPr>
            <a:r>
              <a:rPr lang="en-US" sz="1800" b="1" i="1" dirty="0">
                <a:latin typeface="Candara" pitchFamily="34" charset="0"/>
              </a:rPr>
              <a:t>Superior long-term strategic positioning </a:t>
            </a:r>
          </a:p>
          <a:p>
            <a:pPr lvl="1" eaLnBrk="1" hangingPunct="1">
              <a:lnSpc>
                <a:spcPct val="90000"/>
              </a:lnSpc>
              <a:buNone/>
            </a:pPr>
            <a:endParaRPr lang="en-US" sz="1800" dirty="0">
              <a:latin typeface="Candara" pitchFamily="34" charset="0"/>
            </a:endParaRPr>
          </a:p>
          <a:p>
            <a:pPr eaLnBrk="1" hangingPunct="1">
              <a:lnSpc>
                <a:spcPct val="80000"/>
              </a:lnSpc>
              <a:spcBef>
                <a:spcPct val="50000"/>
              </a:spcBef>
            </a:pPr>
            <a:r>
              <a:rPr lang="en-US" sz="2000" dirty="0">
                <a:latin typeface="Candara" pitchFamily="34" charset="0"/>
              </a:rPr>
              <a:t>However, investing in information technology </a:t>
            </a:r>
            <a:r>
              <a:rPr lang="en-US" sz="2000" b="1" i="1" dirty="0">
                <a:latin typeface="Candara" pitchFamily="34" charset="0"/>
              </a:rPr>
              <a:t>does not guarantee good returns</a:t>
            </a:r>
          </a:p>
          <a:p>
            <a:pPr eaLnBrk="1" hangingPunct="1">
              <a:lnSpc>
                <a:spcPct val="80000"/>
              </a:lnSpc>
            </a:pPr>
            <a:r>
              <a:rPr lang="en-US" sz="2000" dirty="0">
                <a:latin typeface="Candara" pitchFamily="34" charset="0"/>
              </a:rPr>
              <a:t>Considerable </a:t>
            </a:r>
            <a:r>
              <a:rPr lang="en-US" sz="2000" b="1" i="1" dirty="0">
                <a:latin typeface="Candara" pitchFamily="34" charset="0"/>
              </a:rPr>
              <a:t>variation in the returns </a:t>
            </a:r>
            <a:r>
              <a:rPr lang="en-US" sz="2000" dirty="0">
                <a:latin typeface="Candara" pitchFamily="34" charset="0"/>
              </a:rPr>
              <a:t>firms receive from systems investments</a:t>
            </a:r>
          </a:p>
          <a:p>
            <a:pPr eaLnBrk="1" hangingPunct="1">
              <a:lnSpc>
                <a:spcPct val="80000"/>
              </a:lnSpc>
            </a:pPr>
            <a:endParaRPr lang="en-US" sz="2000" dirty="0">
              <a:latin typeface="Candara" pitchFamily="34" charset="0"/>
            </a:endParaRPr>
          </a:p>
          <a:p>
            <a:pPr algn="ctr" eaLnBrk="1" hangingPunct="1">
              <a:lnSpc>
                <a:spcPct val="80000"/>
              </a:lnSpc>
            </a:pPr>
            <a:r>
              <a:rPr lang="en-US" sz="2000" b="1" i="1" u="sng" dirty="0"/>
              <a:t>Good IT but Bad Management!</a:t>
            </a:r>
            <a:endParaRPr lang="en-US" sz="2000" b="1" i="1" u="sng" dirty="0">
              <a:latin typeface="Candara" pitchFamily="34" charset="0"/>
            </a:endParaRPr>
          </a:p>
          <a:p>
            <a:pPr eaLnBrk="1" hangingPunct="1">
              <a:lnSpc>
                <a:spcPct val="80000"/>
              </a:lnSpc>
            </a:pPr>
            <a:r>
              <a:rPr lang="en-US" sz="2000" dirty="0">
                <a:latin typeface="Candara" pitchFamily="34" charset="0"/>
              </a:rPr>
              <a:t>Factors: </a:t>
            </a:r>
          </a:p>
          <a:p>
            <a:pPr lvl="1" eaLnBrk="1" hangingPunct="1">
              <a:lnSpc>
                <a:spcPct val="80000"/>
              </a:lnSpc>
            </a:pPr>
            <a:r>
              <a:rPr lang="en-US" sz="1800" dirty="0">
                <a:latin typeface="Candara" pitchFamily="34" charset="0"/>
              </a:rPr>
              <a:t>Adopting the right business model</a:t>
            </a:r>
          </a:p>
          <a:p>
            <a:pPr lvl="1" eaLnBrk="1" hangingPunct="1">
              <a:lnSpc>
                <a:spcPct val="80000"/>
              </a:lnSpc>
            </a:pPr>
            <a:r>
              <a:rPr lang="en-US" sz="1800" dirty="0">
                <a:latin typeface="Candara" pitchFamily="34" charset="0"/>
              </a:rPr>
              <a:t>Investing in complementary assets (organizational and management capital)</a:t>
            </a:r>
          </a:p>
          <a:p>
            <a:pPr eaLnBrk="1" hangingPunct="1">
              <a:lnSpc>
                <a:spcPct val="90000"/>
              </a:lnSpc>
            </a:pPr>
            <a:endParaRPr lang="en-US" dirty="0">
              <a:latin typeface="Arial" pitchFamily="34" charset="0"/>
            </a:endParaRPr>
          </a:p>
        </p:txBody>
      </p:sp>
      <p:sp>
        <p:nvSpPr>
          <p:cNvPr id="2" name="Title 1"/>
          <p:cNvSpPr>
            <a:spLocks noGrp="1"/>
          </p:cNvSpPr>
          <p:nvPr>
            <p:ph type="title"/>
          </p:nvPr>
        </p:nvSpPr>
        <p:spPr/>
        <p:txBody>
          <a:bodyPr/>
          <a:lstStyle/>
          <a:p>
            <a:r>
              <a:rPr lang="en-US" b="1" dirty="0"/>
              <a:t>Business perspective on IS</a:t>
            </a:r>
            <a:endParaRPr lang="en-US" dirty="0"/>
          </a:p>
        </p:txBody>
      </p:sp>
      <p:sp>
        <p:nvSpPr>
          <p:cNvPr id="131076" name="Rectangle 4"/>
          <p:cNvSpPr>
            <a:spLocks noChangeArrowheads="1"/>
          </p:cNvSpPr>
          <p:nvPr/>
        </p:nvSpPr>
        <p:spPr bwMode="auto">
          <a:xfrm>
            <a:off x="885825" y="200025"/>
            <a:ext cx="7772400" cy="523875"/>
          </a:xfrm>
          <a:prstGeom prst="rect">
            <a:avLst/>
          </a:prstGeom>
          <a:noFill/>
          <a:ln w="12700">
            <a:noFill/>
            <a:miter lim="800000"/>
            <a:headEnd/>
            <a:tailEnd/>
          </a:ln>
          <a:effectLst/>
        </p:spPr>
        <p:txBody>
          <a:bodyPr lIns="90488" tIns="44450" rIns="90488" bIns="44450" anchor="ctr"/>
          <a:lstStyle/>
          <a:p>
            <a:pPr algn="ctr" eaLnBrk="0" hangingPunct="0">
              <a:defRPr/>
            </a:pPr>
            <a:endParaRPr lang="en-US" sz="2000" b="1" dirty="0">
              <a:effectLst>
                <a:outerShdw blurRad="38100" dist="38100" dir="2700000" algn="tl">
                  <a:srgbClr val="C0C0C0"/>
                </a:outerShdw>
              </a:effectLst>
            </a:endParaRPr>
          </a:p>
          <a:p>
            <a:pPr algn="ctr" eaLnBrk="0" hangingPunct="0">
              <a:defRPr/>
            </a:pPr>
            <a:endParaRPr lang="en-US" sz="1600" b="1" dirty="0">
              <a:effectLst>
                <a:outerShdw blurRad="38100" dist="38100" dir="2700000" algn="tl">
                  <a:srgbClr val="C0C0C0"/>
                </a:outerShdw>
              </a:effectLst>
            </a:endParaRPr>
          </a:p>
        </p:txBody>
      </p:sp>
    </p:spTree>
    <p:extLst>
      <p:ext uri="{BB962C8B-B14F-4D97-AF65-F5344CB8AC3E}">
        <p14:creationId xmlns:p14="http://schemas.microsoft.com/office/powerpoint/2010/main" val="867590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9458">
                                            <p:txEl>
                                              <p:pRg st="6" end="6"/>
                                            </p:txEl>
                                          </p:spTgt>
                                        </p:tgtEl>
                                        <p:attrNameLst>
                                          <p:attrName>style.visibility</p:attrName>
                                        </p:attrNameLst>
                                      </p:cBhvr>
                                      <p:to>
                                        <p:strVal val="visible"/>
                                      </p:to>
                                    </p:set>
                                    <p:animEffect transition="in" filter="box(in)">
                                      <p:cBhvr>
                                        <p:cTn id="7" dur="500"/>
                                        <p:tgtEl>
                                          <p:spTgt spid="19458">
                                            <p:txEl>
                                              <p:pRg st="6" end="6"/>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19458">
                                            <p:txEl>
                                              <p:pRg st="7" end="7"/>
                                            </p:txEl>
                                          </p:spTgt>
                                        </p:tgtEl>
                                        <p:attrNameLst>
                                          <p:attrName>style.visibility</p:attrName>
                                        </p:attrNameLst>
                                      </p:cBhvr>
                                      <p:to>
                                        <p:strVal val="visible"/>
                                      </p:to>
                                    </p:set>
                                    <p:animEffect transition="in" filter="box(in)">
                                      <p:cBhvr>
                                        <p:cTn id="10" dur="500"/>
                                        <p:tgtEl>
                                          <p:spTgt spid="19458">
                                            <p:txEl>
                                              <p:pRg st="7" end="7"/>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19458">
                                            <p:txEl>
                                              <p:pRg st="9" end="9"/>
                                            </p:txEl>
                                          </p:spTgt>
                                        </p:tgtEl>
                                        <p:attrNameLst>
                                          <p:attrName>style.visibility</p:attrName>
                                        </p:attrNameLst>
                                      </p:cBhvr>
                                      <p:to>
                                        <p:strVal val="visible"/>
                                      </p:to>
                                    </p:set>
                                    <p:animEffect transition="in" filter="slide(fromBottom)">
                                      <p:cBhvr>
                                        <p:cTn id="15" dur="500"/>
                                        <p:tgtEl>
                                          <p:spTgt spid="19458">
                                            <p:txEl>
                                              <p:pRg st="9" end="9"/>
                                            </p:txEl>
                                          </p:spTgt>
                                        </p:tgtEl>
                                      </p:cBhvr>
                                    </p:animEffect>
                                  </p:childTnLst>
                                </p:cTn>
                              </p:par>
                              <p:par>
                                <p:cTn id="16" presetID="12" presetClass="entr" presetSubtype="4" fill="hold" nodeType="withEffect">
                                  <p:stCondLst>
                                    <p:cond delay="0"/>
                                  </p:stCondLst>
                                  <p:childTnLst>
                                    <p:set>
                                      <p:cBhvr>
                                        <p:cTn id="17" dur="1" fill="hold">
                                          <p:stCondLst>
                                            <p:cond delay="0"/>
                                          </p:stCondLst>
                                        </p:cTn>
                                        <p:tgtEl>
                                          <p:spTgt spid="19458">
                                            <p:txEl>
                                              <p:pRg st="10" end="10"/>
                                            </p:txEl>
                                          </p:spTgt>
                                        </p:tgtEl>
                                        <p:attrNameLst>
                                          <p:attrName>style.visibility</p:attrName>
                                        </p:attrNameLst>
                                      </p:cBhvr>
                                      <p:to>
                                        <p:strVal val="visible"/>
                                      </p:to>
                                    </p:set>
                                    <p:animEffect transition="in" filter="slide(fromBottom)">
                                      <p:cBhvr>
                                        <p:cTn id="18" dur="500"/>
                                        <p:tgtEl>
                                          <p:spTgt spid="19458">
                                            <p:txEl>
                                              <p:pRg st="10" end="10"/>
                                            </p:txEl>
                                          </p:spTgt>
                                        </p:tgtEl>
                                      </p:cBhvr>
                                    </p:animEffect>
                                  </p:childTnLst>
                                </p:cTn>
                              </p:par>
                              <p:par>
                                <p:cTn id="19" presetID="12" presetClass="entr" presetSubtype="4" fill="hold" nodeType="withEffect">
                                  <p:stCondLst>
                                    <p:cond delay="0"/>
                                  </p:stCondLst>
                                  <p:childTnLst>
                                    <p:set>
                                      <p:cBhvr>
                                        <p:cTn id="20" dur="1" fill="hold">
                                          <p:stCondLst>
                                            <p:cond delay="0"/>
                                          </p:stCondLst>
                                        </p:cTn>
                                        <p:tgtEl>
                                          <p:spTgt spid="19458">
                                            <p:txEl>
                                              <p:pRg st="11" end="11"/>
                                            </p:txEl>
                                          </p:spTgt>
                                        </p:tgtEl>
                                        <p:attrNameLst>
                                          <p:attrName>style.visibility</p:attrName>
                                        </p:attrNameLst>
                                      </p:cBhvr>
                                      <p:to>
                                        <p:strVal val="visible"/>
                                      </p:to>
                                    </p:set>
                                    <p:animEffect transition="in" filter="slide(fromBottom)">
                                      <p:cBhvr>
                                        <p:cTn id="21" dur="500"/>
                                        <p:tgtEl>
                                          <p:spTgt spid="19458">
                                            <p:txEl>
                                              <p:pRg st="11" end="11"/>
                                            </p:txEl>
                                          </p:spTgt>
                                        </p:tgtEl>
                                      </p:cBhvr>
                                    </p:animEffect>
                                  </p:childTnLst>
                                </p:cTn>
                              </p:par>
                              <p:par>
                                <p:cTn id="22" presetID="12" presetClass="entr" presetSubtype="4" fill="hold" nodeType="withEffect">
                                  <p:stCondLst>
                                    <p:cond delay="0"/>
                                  </p:stCondLst>
                                  <p:childTnLst>
                                    <p:set>
                                      <p:cBhvr>
                                        <p:cTn id="23" dur="1" fill="hold">
                                          <p:stCondLst>
                                            <p:cond delay="0"/>
                                          </p:stCondLst>
                                        </p:cTn>
                                        <p:tgtEl>
                                          <p:spTgt spid="19458">
                                            <p:txEl>
                                              <p:pRg st="12" end="12"/>
                                            </p:txEl>
                                          </p:spTgt>
                                        </p:tgtEl>
                                        <p:attrNameLst>
                                          <p:attrName>style.visibility</p:attrName>
                                        </p:attrNameLst>
                                      </p:cBhvr>
                                      <p:to>
                                        <p:strVal val="visible"/>
                                      </p:to>
                                    </p:set>
                                    <p:animEffect transition="in" filter="slide(fromBottom)">
                                      <p:cBhvr>
                                        <p:cTn id="24" dur="500"/>
                                        <p:tgtEl>
                                          <p:spTgt spid="19458">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lstStyle/>
          <a:p>
            <a:r>
              <a:rPr lang="en-US" dirty="0"/>
              <a:t>Complementary assets</a:t>
            </a:r>
          </a:p>
        </p:txBody>
      </p:sp>
      <p:sp>
        <p:nvSpPr>
          <p:cNvPr id="21506" name="Rectangle 2"/>
          <p:cNvSpPr>
            <a:spLocks noGrp="1" noChangeArrowheads="1"/>
          </p:cNvSpPr>
          <p:nvPr>
            <p:ph sz="half" idx="1"/>
          </p:nvPr>
        </p:nvSpPr>
        <p:spPr>
          <a:xfrm>
            <a:off x="457200" y="1447056"/>
            <a:ext cx="4419600" cy="4525963"/>
          </a:xfrm>
        </p:spPr>
        <p:txBody>
          <a:bodyPr/>
          <a:lstStyle/>
          <a:p>
            <a:r>
              <a:rPr lang="en-US" sz="2400" dirty="0">
                <a:latin typeface="Candara" pitchFamily="34" charset="0"/>
              </a:rPr>
              <a:t>Assets required to derive value from a primary investment</a:t>
            </a:r>
          </a:p>
          <a:p>
            <a:pPr lvl="1"/>
            <a:r>
              <a:rPr lang="en-US" sz="1800" dirty="0">
                <a:latin typeface="Candara" pitchFamily="34" charset="0"/>
              </a:rPr>
              <a:t>Firms supporting technology investments with investment in complementary assets receive superior returns</a:t>
            </a:r>
          </a:p>
          <a:p>
            <a:pPr lvl="1"/>
            <a:r>
              <a:rPr lang="en-US" sz="1800" dirty="0">
                <a:latin typeface="Candara" pitchFamily="34" charset="0"/>
              </a:rPr>
              <a:t>E.g.: </a:t>
            </a:r>
            <a:r>
              <a:rPr lang="en-US" sz="1800" b="1" i="1" dirty="0">
                <a:latin typeface="Candara" pitchFamily="34" charset="0"/>
              </a:rPr>
              <a:t>invest in technology and the people </a:t>
            </a:r>
            <a:r>
              <a:rPr lang="en-US" sz="1800" dirty="0">
                <a:latin typeface="Candara" pitchFamily="34" charset="0"/>
              </a:rPr>
              <a:t>to make it work properly</a:t>
            </a:r>
          </a:p>
        </p:txBody>
      </p:sp>
      <p:sp>
        <p:nvSpPr>
          <p:cNvPr id="3" name="Content Placeholder 2"/>
          <p:cNvSpPr>
            <a:spLocks noGrp="1"/>
          </p:cNvSpPr>
          <p:nvPr>
            <p:ph sz="half" idx="2"/>
          </p:nvPr>
        </p:nvSpPr>
        <p:spPr>
          <a:xfrm>
            <a:off x="4648200" y="1600200"/>
            <a:ext cx="4038600" cy="4525963"/>
          </a:xfrm>
        </p:spPr>
        <p:txBody>
          <a:bodyPr/>
          <a:lstStyle/>
          <a:p>
            <a:r>
              <a:rPr lang="en-US" sz="2000" dirty="0">
                <a:latin typeface="Candara" pitchFamily="34" charset="0"/>
              </a:rPr>
              <a:t>Organizational investments, e.g.</a:t>
            </a:r>
          </a:p>
          <a:p>
            <a:pPr lvl="1"/>
            <a:r>
              <a:rPr lang="en-US" sz="1800" dirty="0">
                <a:latin typeface="Candara" pitchFamily="34" charset="0"/>
              </a:rPr>
              <a:t>Appropriate business model</a:t>
            </a:r>
          </a:p>
          <a:p>
            <a:pPr lvl="1"/>
            <a:r>
              <a:rPr lang="en-US" sz="1800" dirty="0">
                <a:latin typeface="Candara" pitchFamily="34" charset="0"/>
              </a:rPr>
              <a:t>Efficient business processes</a:t>
            </a:r>
          </a:p>
          <a:p>
            <a:r>
              <a:rPr lang="en-US" sz="2000" dirty="0">
                <a:latin typeface="Candara" pitchFamily="34" charset="0"/>
              </a:rPr>
              <a:t>Managerial investments, e.g.</a:t>
            </a:r>
          </a:p>
          <a:p>
            <a:pPr lvl="1"/>
            <a:r>
              <a:rPr lang="en-US" sz="1800" dirty="0">
                <a:latin typeface="Candara" pitchFamily="34" charset="0"/>
              </a:rPr>
              <a:t>Incentives for management innovation</a:t>
            </a:r>
          </a:p>
          <a:p>
            <a:pPr lvl="1"/>
            <a:r>
              <a:rPr lang="en-US" sz="1800" dirty="0">
                <a:latin typeface="Candara" pitchFamily="34" charset="0"/>
              </a:rPr>
              <a:t>Teamwork and collaborative work environments</a:t>
            </a:r>
          </a:p>
          <a:p>
            <a:r>
              <a:rPr lang="en-US" sz="2000" dirty="0">
                <a:latin typeface="Candara" pitchFamily="34" charset="0"/>
              </a:rPr>
              <a:t>Social investments, e.g.</a:t>
            </a:r>
          </a:p>
          <a:p>
            <a:pPr lvl="1"/>
            <a:r>
              <a:rPr lang="en-US" sz="1800" dirty="0">
                <a:latin typeface="Candara" pitchFamily="34" charset="0"/>
              </a:rPr>
              <a:t>The Internet and telecommunications infrastructure</a:t>
            </a:r>
          </a:p>
          <a:p>
            <a:pPr lvl="1"/>
            <a:r>
              <a:rPr lang="en-US" sz="1800" dirty="0">
                <a:latin typeface="Candara" pitchFamily="34" charset="0"/>
              </a:rPr>
              <a:t>Technology standards</a:t>
            </a:r>
          </a:p>
          <a:p>
            <a:endParaRPr lang="en-US" sz="2000" dirty="0"/>
          </a:p>
        </p:txBody>
      </p:sp>
      <p:sp>
        <p:nvSpPr>
          <p:cNvPr id="151556" name="Rectangle 4"/>
          <p:cNvSpPr>
            <a:spLocks noChangeArrowheads="1"/>
          </p:cNvSpPr>
          <p:nvPr/>
        </p:nvSpPr>
        <p:spPr bwMode="auto">
          <a:xfrm>
            <a:off x="885825" y="200025"/>
            <a:ext cx="7772400" cy="523875"/>
          </a:xfrm>
          <a:prstGeom prst="rect">
            <a:avLst/>
          </a:prstGeom>
          <a:noFill/>
          <a:ln w="12700">
            <a:noFill/>
            <a:miter lim="800000"/>
            <a:headEnd/>
            <a:tailEnd/>
          </a:ln>
          <a:effectLst/>
        </p:spPr>
        <p:txBody>
          <a:bodyPr lIns="90488" tIns="44450" rIns="90488" bIns="44450" anchor="ctr"/>
          <a:lstStyle/>
          <a:p>
            <a:pPr algn="ctr" eaLnBrk="0" hangingPunct="0">
              <a:defRPr/>
            </a:pPr>
            <a:endParaRPr lang="en-US" sz="2000" b="1" dirty="0">
              <a:effectLst>
                <a:outerShdw blurRad="38100" dist="38100" dir="2700000" algn="tl">
                  <a:srgbClr val="C0C0C0"/>
                </a:outerShdw>
              </a:effectLst>
            </a:endParaRPr>
          </a:p>
          <a:p>
            <a:pPr algn="ctr" eaLnBrk="0" hangingPunct="0">
              <a:defRPr/>
            </a:pPr>
            <a:endParaRPr lang="en-US" sz="1600" b="1" dirty="0">
              <a:effectLst>
                <a:outerShdw blurRad="38100" dist="38100" dir="2700000" algn="tl">
                  <a:srgbClr val="C0C0C0"/>
                </a:outerShdw>
              </a:effectLst>
            </a:endParaRPr>
          </a:p>
        </p:txBody>
      </p:sp>
    </p:spTree>
    <p:extLst>
      <p:ext uri="{BB962C8B-B14F-4D97-AF65-F5344CB8AC3E}">
        <p14:creationId xmlns:p14="http://schemas.microsoft.com/office/powerpoint/2010/main" val="35223130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lgn="ctr"/>
            <a:r>
              <a:rPr lang="en-US" i="1" dirty="0"/>
              <a:t>Contemporary Approaches to IS</a:t>
            </a:r>
          </a:p>
        </p:txBody>
      </p:sp>
      <p:sp>
        <p:nvSpPr>
          <p:cNvPr id="7" name="Subtitle 6"/>
          <p:cNvSpPr>
            <a:spLocks noGrp="1"/>
          </p:cNvSpPr>
          <p:nvPr>
            <p:ph type="subTitle" idx="1"/>
          </p:nvPr>
        </p:nvSpPr>
        <p:spPr/>
        <p:txBody>
          <a:bodyPr/>
          <a:lstStyle/>
          <a:p>
            <a:endParaRPr lang="en-US"/>
          </a:p>
        </p:txBody>
      </p:sp>
      <p:sp>
        <p:nvSpPr>
          <p:cNvPr id="5" name="Slide Number Placeholder 4"/>
          <p:cNvSpPr>
            <a:spLocks noGrp="1"/>
          </p:cNvSpPr>
          <p:nvPr>
            <p:ph type="sldNum" sz="quarter" idx="10"/>
          </p:nvPr>
        </p:nvSpPr>
        <p:spPr/>
        <p:txBody>
          <a:bodyPr/>
          <a:lstStyle/>
          <a:p>
            <a:pPr>
              <a:defRPr/>
            </a:pPr>
            <a:fld id="{EA1C11D9-4E5C-435F-831C-D81FC894DBCB}" type="slidenum">
              <a:rPr lang="es-ES" smtClean="0"/>
              <a:pPr>
                <a:defRPr/>
              </a:pPr>
              <a:t>28</a:t>
            </a:fld>
            <a:endParaRPr lang="es-E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762000" y="1905000"/>
            <a:ext cx="8077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Aft>
                <a:spcPct val="25000"/>
              </a:spcAft>
              <a:buFontTx/>
              <a:buChar char="•"/>
            </a:pPr>
            <a:endParaRPr lang="en-US" sz="2800" dirty="0">
              <a:cs typeface="Times New Roman" pitchFamily="18" charset="0"/>
            </a:endParaRPr>
          </a:p>
        </p:txBody>
      </p:sp>
      <p:sp>
        <p:nvSpPr>
          <p:cNvPr id="68614" name="Rectangle 6"/>
          <p:cNvSpPr>
            <a:spLocks noChangeArrowheads="1"/>
          </p:cNvSpPr>
          <p:nvPr/>
        </p:nvSpPr>
        <p:spPr bwMode="auto">
          <a:xfrm>
            <a:off x="885825" y="200025"/>
            <a:ext cx="7772400" cy="523875"/>
          </a:xfrm>
          <a:prstGeom prst="rect">
            <a:avLst/>
          </a:prstGeom>
          <a:noFill/>
          <a:ln w="12700">
            <a:noFill/>
            <a:miter lim="800000"/>
            <a:headEnd/>
            <a:tailEnd/>
          </a:ln>
          <a:effectLst/>
        </p:spPr>
        <p:txBody>
          <a:bodyPr lIns="90488" tIns="44450" rIns="90488" bIns="44450" anchor="ctr"/>
          <a:lstStyle/>
          <a:p>
            <a:pPr algn="ctr" eaLnBrk="0" hangingPunct="0">
              <a:defRPr/>
            </a:pPr>
            <a:endParaRPr lang="en-US" sz="2000" b="1" dirty="0">
              <a:effectLst>
                <a:outerShdw blurRad="38100" dist="38100" dir="2700000" algn="tl">
                  <a:srgbClr val="C0C0C0"/>
                </a:outerShdw>
              </a:effectLst>
            </a:endParaRPr>
          </a:p>
          <a:p>
            <a:pPr algn="ctr" eaLnBrk="0" hangingPunct="0">
              <a:defRPr/>
            </a:pPr>
            <a:endParaRPr lang="en-US" sz="1600" b="1" dirty="0">
              <a:effectLst>
                <a:outerShdw blurRad="38100" dist="38100" dir="2700000" algn="tl">
                  <a:srgbClr val="C0C0C0"/>
                </a:outerShdw>
              </a:effectLst>
            </a:endParaRPr>
          </a:p>
        </p:txBody>
      </p:sp>
      <p:sp>
        <p:nvSpPr>
          <p:cNvPr id="5" name="Title 4"/>
          <p:cNvSpPr>
            <a:spLocks noGrp="1"/>
          </p:cNvSpPr>
          <p:nvPr>
            <p:ph type="title"/>
          </p:nvPr>
        </p:nvSpPr>
        <p:spPr>
          <a:xfrm>
            <a:off x="304800" y="304800"/>
            <a:ext cx="8382000" cy="685800"/>
          </a:xfrm>
        </p:spPr>
        <p:txBody>
          <a:bodyPr/>
          <a:lstStyle/>
          <a:p>
            <a:r>
              <a:rPr lang="en-US" dirty="0"/>
              <a:t>Contemporary approaches to IS</a:t>
            </a:r>
          </a:p>
        </p:txBody>
      </p:sp>
      <p:sp>
        <p:nvSpPr>
          <p:cNvPr id="3" name="Content Placeholder 2"/>
          <p:cNvSpPr>
            <a:spLocks noGrp="1"/>
          </p:cNvSpPr>
          <p:nvPr>
            <p:ph idx="1"/>
          </p:nvPr>
        </p:nvSpPr>
        <p:spPr>
          <a:xfrm>
            <a:off x="228600" y="1447800"/>
            <a:ext cx="3886200" cy="4525963"/>
          </a:xfrm>
        </p:spPr>
        <p:txBody>
          <a:bodyPr/>
          <a:lstStyle/>
          <a:p>
            <a:r>
              <a:rPr lang="en-US" sz="2000" b="1" dirty="0">
                <a:latin typeface="Candara" pitchFamily="34" charset="0"/>
              </a:rPr>
              <a:t>Technical approach</a:t>
            </a:r>
          </a:p>
          <a:p>
            <a:pPr lvl="1"/>
            <a:r>
              <a:rPr lang="en-US" sz="1800" dirty="0">
                <a:latin typeface="Candara" pitchFamily="34" charset="0"/>
              </a:rPr>
              <a:t>Emphasizes </a:t>
            </a:r>
            <a:r>
              <a:rPr lang="en-US" sz="1800" b="1" i="1" dirty="0">
                <a:latin typeface="Candara" pitchFamily="34" charset="0"/>
              </a:rPr>
              <a:t>mathematically based models</a:t>
            </a:r>
          </a:p>
          <a:p>
            <a:pPr lvl="1"/>
            <a:r>
              <a:rPr lang="en-US" sz="1800" dirty="0">
                <a:latin typeface="Candara" pitchFamily="34" charset="0"/>
              </a:rPr>
              <a:t>Computer science,  management science, operations research</a:t>
            </a:r>
          </a:p>
          <a:p>
            <a:r>
              <a:rPr lang="en-US" sz="2000" b="1" dirty="0">
                <a:latin typeface="Candara" pitchFamily="34" charset="0"/>
              </a:rPr>
              <a:t>Behavioral approach</a:t>
            </a:r>
          </a:p>
          <a:p>
            <a:pPr lvl="1"/>
            <a:r>
              <a:rPr lang="en-US" sz="1800" b="1" i="1" dirty="0">
                <a:latin typeface="Candara" pitchFamily="34" charset="0"/>
              </a:rPr>
              <a:t>Behavioral issues </a:t>
            </a:r>
            <a:r>
              <a:rPr lang="en-US" sz="1800" dirty="0">
                <a:latin typeface="Candara" pitchFamily="34" charset="0"/>
              </a:rPr>
              <a:t>(strategic business integration, implementation, etc.)</a:t>
            </a:r>
          </a:p>
          <a:p>
            <a:pPr lvl="1"/>
            <a:r>
              <a:rPr lang="en-US" sz="1800" dirty="0">
                <a:latin typeface="Candara" pitchFamily="34" charset="0"/>
              </a:rPr>
              <a:t>Psychology, economics, sociology</a:t>
            </a:r>
          </a:p>
          <a:p>
            <a:endParaRPr lang="en-US" sz="2400" dirty="0"/>
          </a:p>
        </p:txBody>
      </p:sp>
      <p:graphicFrame>
        <p:nvGraphicFramePr>
          <p:cNvPr id="54273" name="Object 1"/>
          <p:cNvGraphicFramePr>
            <a:graphicFrameLocks noGrp="1" noChangeAspect="1"/>
          </p:cNvGraphicFramePr>
          <p:nvPr/>
        </p:nvGraphicFramePr>
        <p:xfrm>
          <a:off x="3962400" y="1676400"/>
          <a:ext cx="4953000" cy="4163283"/>
        </p:xfrm>
        <a:graphic>
          <a:graphicData uri="http://schemas.openxmlformats.org/presentationml/2006/ole">
            <mc:AlternateContent xmlns:mc="http://schemas.openxmlformats.org/markup-compatibility/2006">
              <mc:Choice xmlns:v="urn:schemas-microsoft-com:vml" Requires="v">
                <p:oleObj name="Image" r:id="rId3" imgW="5447619" imgH="3200000" progId="">
                  <p:embed/>
                </p:oleObj>
              </mc:Choice>
              <mc:Fallback>
                <p:oleObj name="Image" r:id="rId3" imgW="5447619" imgH="3200000" progId="">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1676400"/>
                        <a:ext cx="4953000" cy="416328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69904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2"/>
          </p:nvPr>
        </p:nvGraphicFramePr>
        <p:xfrm>
          <a:off x="228600" y="1529080"/>
          <a:ext cx="8763000" cy="4023360"/>
        </p:xfrm>
        <a:graphic>
          <a:graphicData uri="http://schemas.openxmlformats.org/drawingml/2006/table">
            <a:tbl>
              <a:tblPr firstRow="1" bandRow="1">
                <a:tableStyleId>{5C22544A-7EE6-4342-B048-85BDC9FD1C3A}</a:tableStyleId>
              </a:tblPr>
              <a:tblGrid>
                <a:gridCol w="3657600">
                  <a:extLst>
                    <a:ext uri="{9D8B030D-6E8A-4147-A177-3AD203B41FA5}">
                      <a16:colId xmlns:a16="http://schemas.microsoft.com/office/drawing/2014/main" val="20000"/>
                    </a:ext>
                  </a:extLst>
                </a:gridCol>
                <a:gridCol w="5105400">
                  <a:extLst>
                    <a:ext uri="{9D8B030D-6E8A-4147-A177-3AD203B41FA5}">
                      <a16:colId xmlns:a16="http://schemas.microsoft.com/office/drawing/2014/main" val="20001"/>
                    </a:ext>
                  </a:extLst>
                </a:gridCol>
              </a:tblGrid>
              <a:tr h="370840">
                <a:tc>
                  <a:txBody>
                    <a:bodyPr/>
                    <a:lstStyle/>
                    <a:p>
                      <a:r>
                        <a:rPr lang="en-US" sz="2000" dirty="0">
                          <a:latin typeface="Candara" pitchFamily="34" charset="0"/>
                        </a:rPr>
                        <a:t>Change in Technology</a:t>
                      </a:r>
                    </a:p>
                  </a:txBody>
                  <a:tcPr/>
                </a:tc>
                <a:tc>
                  <a:txBody>
                    <a:bodyPr/>
                    <a:lstStyle/>
                    <a:p>
                      <a:r>
                        <a:rPr lang="en-US" sz="2000" dirty="0">
                          <a:latin typeface="Candara" pitchFamily="34" charset="0"/>
                        </a:rPr>
                        <a:t>Business Impact</a:t>
                      </a:r>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dirty="0">
                          <a:latin typeface="Candara" pitchFamily="34" charset="0"/>
                        </a:rPr>
                        <a:t>  </a:t>
                      </a:r>
                      <a:r>
                        <a:rPr lang="en-US" sz="2000" u="none" strike="noStrike" dirty="0">
                          <a:effectLst/>
                          <a:latin typeface="Candara" pitchFamily="34" charset="0"/>
                        </a:rPr>
                        <a:t>Cloud computing</a:t>
                      </a:r>
                      <a:endParaRPr lang="en-US" sz="2000" b="0" i="0" u="none" strike="noStrike" dirty="0">
                        <a:solidFill>
                          <a:srgbClr val="000000"/>
                        </a:solidFill>
                        <a:effectLst/>
                        <a:latin typeface="Candara" pitchFamily="34" charset="0"/>
                      </a:endParaRPr>
                    </a:p>
                  </a:txBody>
                  <a:tcPr/>
                </a:tc>
                <a:tc>
                  <a:txBody>
                    <a:bodyPr/>
                    <a:lstStyle/>
                    <a:p>
                      <a:pPr algn="l" fontAlgn="b">
                        <a:buFont typeface="Arial" pitchFamily="34" charset="0"/>
                        <a:buChar char="•"/>
                      </a:pPr>
                      <a:r>
                        <a:rPr lang="en-US" sz="2000" baseline="0" dirty="0">
                          <a:latin typeface="Candara" pitchFamily="34" charset="0"/>
                        </a:rPr>
                        <a:t> </a:t>
                      </a:r>
                      <a:r>
                        <a:rPr lang="en-US" sz="2000" u="none" strike="noStrike" dirty="0">
                          <a:effectLst/>
                          <a:latin typeface="Candara" pitchFamily="34" charset="0"/>
                        </a:rPr>
                        <a:t> </a:t>
                      </a:r>
                      <a:r>
                        <a:rPr lang="en-US" sz="2000" b="0" u="none" strike="noStrike" dirty="0">
                          <a:effectLst/>
                          <a:latin typeface="Candara" pitchFamily="34" charset="0"/>
                        </a:rPr>
                        <a:t>A flexible collection of computers </a:t>
                      </a:r>
                      <a:r>
                        <a:rPr lang="en-US" sz="2000" u="none" strike="noStrike" dirty="0">
                          <a:effectLst/>
                          <a:latin typeface="Candara" pitchFamily="34" charset="0"/>
                        </a:rPr>
                        <a:t>on the Internet.</a:t>
                      </a:r>
                    </a:p>
                    <a:p>
                      <a:pPr algn="l" fontAlgn="b">
                        <a:buFont typeface="Arial" pitchFamily="34" charset="0"/>
                        <a:buChar char="•"/>
                      </a:pPr>
                      <a:r>
                        <a:rPr lang="en-US" sz="2000" u="none" strike="noStrike" dirty="0">
                          <a:effectLst/>
                          <a:latin typeface="Candara" pitchFamily="34" charset="0"/>
                        </a:rPr>
                        <a:t> Perform tasks traditionally performed on corporate computers.</a:t>
                      </a:r>
                    </a:p>
                    <a:p>
                      <a:pPr algn="l" fontAlgn="b">
                        <a:buFont typeface="Arial" pitchFamily="34" charset="0"/>
                        <a:buChar char="•"/>
                      </a:pPr>
                      <a:r>
                        <a:rPr lang="en-US" sz="2000" b="0" i="0" u="none" strike="noStrike" dirty="0">
                          <a:solidFill>
                            <a:srgbClr val="000000"/>
                          </a:solidFill>
                          <a:effectLst/>
                          <a:latin typeface="Candara" pitchFamily="34" charset="0"/>
                        </a:rPr>
                        <a:t>e.g.,</a:t>
                      </a:r>
                      <a:r>
                        <a:rPr lang="en-US" sz="2000" b="0" i="0" u="none" strike="noStrike" baseline="0" dirty="0">
                          <a:solidFill>
                            <a:srgbClr val="000000"/>
                          </a:solidFill>
                          <a:effectLst/>
                          <a:latin typeface="Candara" pitchFamily="34" charset="0"/>
                        </a:rPr>
                        <a:t> </a:t>
                      </a:r>
                      <a:r>
                        <a:rPr lang="en-US" sz="2000" b="0" i="0" u="none" strike="noStrike" baseline="0" dirty="0" err="1">
                          <a:solidFill>
                            <a:srgbClr val="000000"/>
                          </a:solidFill>
                          <a:effectLst/>
                          <a:latin typeface="Candara" pitchFamily="34" charset="0"/>
                        </a:rPr>
                        <a:t>Dropbox</a:t>
                      </a:r>
                      <a:r>
                        <a:rPr lang="en-US" sz="2000" b="0" i="0" u="none" strike="noStrike" baseline="0" dirty="0">
                          <a:solidFill>
                            <a:srgbClr val="000000"/>
                          </a:solidFill>
                          <a:effectLst/>
                          <a:latin typeface="Candara" pitchFamily="34" charset="0"/>
                        </a:rPr>
                        <a:t>, </a:t>
                      </a:r>
                      <a:r>
                        <a:rPr lang="en-US" sz="2000" b="0" i="0" u="none" strike="noStrike" baseline="0" dirty="0" err="1">
                          <a:solidFill>
                            <a:srgbClr val="000000"/>
                          </a:solidFill>
                          <a:effectLst/>
                          <a:latin typeface="Candara" pitchFamily="34" charset="0"/>
                        </a:rPr>
                        <a:t>SkyDrive</a:t>
                      </a:r>
                      <a:endParaRPr lang="en-US" sz="2000" b="0" i="0" u="none" strike="noStrike" dirty="0">
                        <a:solidFill>
                          <a:srgbClr val="000000"/>
                        </a:solidFill>
                        <a:effectLst/>
                        <a:latin typeface="Candara" pitchFamily="34" charset="0"/>
                      </a:endParaRPr>
                    </a:p>
                  </a:txBody>
                  <a:tcPr/>
                </a:tc>
                <a:extLst>
                  <a:ext uri="{0D108BD9-81ED-4DB2-BD59-A6C34878D82A}">
                    <a16:rowId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u="none" strike="noStrike" dirty="0">
                          <a:effectLst/>
                          <a:latin typeface="Candara" pitchFamily="34" charset="0"/>
                        </a:rPr>
                        <a:t> Growth in software as a service (</a:t>
                      </a:r>
                      <a:r>
                        <a:rPr lang="en-US" sz="2000" u="none" strike="noStrike" dirty="0" err="1">
                          <a:effectLst/>
                          <a:latin typeface="Candara" pitchFamily="34" charset="0"/>
                        </a:rPr>
                        <a:t>SaaS</a:t>
                      </a:r>
                      <a:r>
                        <a:rPr lang="en-US" sz="2000" u="none" strike="noStrike" dirty="0">
                          <a:effectLst/>
                          <a:latin typeface="Candara" pitchFamily="34" charset="0"/>
                        </a:rPr>
                        <a:t>)</a:t>
                      </a:r>
                      <a:endParaRPr lang="en-US" sz="2000" b="0" i="0" u="none" strike="noStrike" dirty="0">
                        <a:solidFill>
                          <a:srgbClr val="000000"/>
                        </a:solidFill>
                        <a:effectLst/>
                        <a:latin typeface="Candara" pitchFamily="34" charset="0"/>
                      </a:endParaRPr>
                    </a:p>
                  </a:txBody>
                  <a:tcPr/>
                </a:tc>
                <a:tc>
                  <a:txBody>
                    <a:bodyPr/>
                    <a:lstStyle/>
                    <a:p>
                      <a:pPr>
                        <a:buFont typeface="Arial" pitchFamily="34" charset="0"/>
                        <a:buChar char="•"/>
                      </a:pPr>
                      <a:r>
                        <a:rPr lang="en-US" sz="2000" u="none" strike="noStrike" dirty="0">
                          <a:effectLst/>
                          <a:latin typeface="Candara" pitchFamily="34" charset="0"/>
                        </a:rPr>
                        <a:t> Major business applications are now delivered online as an Internet service. </a:t>
                      </a:r>
                      <a:endParaRPr lang="en-US" sz="2000" dirty="0">
                        <a:latin typeface="Candara" pitchFamily="34" charset="0"/>
                      </a:endParaRPr>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dirty="0">
                          <a:latin typeface="Candara" pitchFamily="34" charset="0"/>
                        </a:rPr>
                        <a:t> </a:t>
                      </a:r>
                      <a:r>
                        <a:rPr lang="en-US" sz="2000" u="none" strike="noStrike" dirty="0">
                          <a:effectLst/>
                          <a:latin typeface="Candara" pitchFamily="34" charset="0"/>
                        </a:rPr>
                        <a:t>Mobile digital platform</a:t>
                      </a:r>
                      <a:endParaRPr lang="en-US" sz="2000" b="0" i="0" u="none" strike="noStrike" dirty="0">
                        <a:solidFill>
                          <a:srgbClr val="000000"/>
                        </a:solidFill>
                        <a:effectLst/>
                        <a:latin typeface="Candar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dirty="0">
                          <a:latin typeface="Candara" pitchFamily="34" charset="0"/>
                        </a:rPr>
                        <a:t>  iTunes</a:t>
                      </a:r>
                      <a:r>
                        <a:rPr lang="en-US" sz="2000" baseline="0" dirty="0">
                          <a:latin typeface="Candara" pitchFamily="34" charset="0"/>
                        </a:rPr>
                        <a:t> (Apple) store</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u="none" strike="noStrike" baseline="0" dirty="0">
                          <a:effectLst/>
                          <a:latin typeface="Candara" pitchFamily="34" charset="0"/>
                        </a:rPr>
                        <a:t> Google Play (Android)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u="none" strike="noStrike" baseline="0" dirty="0">
                          <a:effectLst/>
                          <a:latin typeface="Candara" pitchFamily="34" charset="0"/>
                        </a:rPr>
                        <a:t> </a:t>
                      </a:r>
                      <a:r>
                        <a:rPr lang="en-US" sz="2000" u="none" strike="noStrike" baseline="0" dirty="0" err="1">
                          <a:effectLst/>
                          <a:latin typeface="Candara" pitchFamily="34" charset="0"/>
                        </a:rPr>
                        <a:t>Ipad</a:t>
                      </a:r>
                      <a:r>
                        <a:rPr lang="en-US" sz="2000" u="none" strike="noStrike" baseline="0" dirty="0">
                          <a:effectLst/>
                          <a:latin typeface="Candara" pitchFamily="34" charset="0"/>
                        </a:rPr>
                        <a:t>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000" u="none" strike="noStrike" baseline="0" dirty="0">
                          <a:effectLst/>
                          <a:latin typeface="Candara" pitchFamily="34" charset="0"/>
                        </a:rPr>
                        <a:t> Smart Phone</a:t>
                      </a:r>
                      <a:endParaRPr lang="en-US" sz="2000" b="0" i="0" u="none" strike="noStrike" dirty="0">
                        <a:solidFill>
                          <a:srgbClr val="000000"/>
                        </a:solidFill>
                        <a:effectLst/>
                        <a:latin typeface="Candara" pitchFamily="34" charset="0"/>
                      </a:endParaRPr>
                    </a:p>
                  </a:txBody>
                  <a:tcPr/>
                </a:tc>
                <a:extLst>
                  <a:ext uri="{0D108BD9-81ED-4DB2-BD59-A6C34878D82A}">
                    <a16:rowId xmlns:a16="http://schemas.microsoft.com/office/drawing/2014/main" val="10003"/>
                  </a:ext>
                </a:extLst>
              </a:tr>
            </a:tbl>
          </a:graphicData>
        </a:graphic>
      </p:graphicFrame>
      <p:sp>
        <p:nvSpPr>
          <p:cNvPr id="4" name="Title 3"/>
          <p:cNvSpPr>
            <a:spLocks noGrp="1"/>
          </p:cNvSpPr>
          <p:nvPr>
            <p:ph type="title"/>
          </p:nvPr>
        </p:nvSpPr>
        <p:spPr/>
        <p:txBody>
          <a:bodyPr/>
          <a:lstStyle/>
          <a:p>
            <a:r>
              <a:rPr lang="en-US" dirty="0"/>
              <a:t>MIS and business impact (1)</a:t>
            </a:r>
          </a:p>
        </p:txBody>
      </p:sp>
      <p:sp>
        <p:nvSpPr>
          <p:cNvPr id="3" name="Slide Number Placeholder 2"/>
          <p:cNvSpPr>
            <a:spLocks noGrp="1"/>
          </p:cNvSpPr>
          <p:nvPr>
            <p:ph type="sldNum" sz="quarter" idx="13"/>
          </p:nvPr>
        </p:nvSpPr>
        <p:spPr/>
        <p:txBody>
          <a:bodyPr/>
          <a:lstStyle/>
          <a:p>
            <a:pPr>
              <a:defRPr/>
            </a:pPr>
            <a:fld id="{EE22F566-5354-4147-9157-9307C1151F0F}" type="slidenum">
              <a:rPr lang="es-ES" smtClean="0"/>
              <a:pPr>
                <a:defRPr/>
              </a:pPr>
              <a:t>3</a:t>
            </a:fld>
            <a:endParaRPr lang="es-E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81000"/>
            <a:ext cx="8458200" cy="685800"/>
          </a:xfrm>
        </p:spPr>
        <p:txBody>
          <a:bodyPr/>
          <a:lstStyle/>
          <a:p>
            <a:r>
              <a:rPr lang="en-US" sz="2800" dirty="0">
                <a:cs typeface="Times New Roman" pitchFamily="18" charset="0"/>
              </a:rPr>
              <a:t>A Sociotechnical Perspective on Information Systems</a:t>
            </a:r>
            <a:endParaRPr lang="en-US" sz="2800"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30</a:t>
            </a:fld>
            <a:endParaRPr lang="en-US" dirty="0"/>
          </a:p>
        </p:txBody>
      </p:sp>
      <p:graphicFrame>
        <p:nvGraphicFramePr>
          <p:cNvPr id="5122" name="Object 2"/>
          <p:cNvGraphicFramePr>
            <a:graphicFrameLocks noGrp="1" noChangeAspect="1"/>
          </p:cNvGraphicFramePr>
          <p:nvPr>
            <p:ph sz="quarter" idx="12"/>
          </p:nvPr>
        </p:nvGraphicFramePr>
        <p:xfrm>
          <a:off x="609600" y="1600200"/>
          <a:ext cx="7848600" cy="3162300"/>
        </p:xfrm>
        <a:graphic>
          <a:graphicData uri="http://schemas.openxmlformats.org/presentationml/2006/ole">
            <mc:AlternateContent xmlns:mc="http://schemas.openxmlformats.org/markup-compatibility/2006">
              <mc:Choice xmlns:v="urn:schemas-microsoft-com:vml" Requires="v">
                <p:oleObj name="Image" r:id="rId2" imgW="7314286" imgH="3161905" progId="">
                  <p:embed/>
                </p:oleObj>
              </mc:Choice>
              <mc:Fallback>
                <p:oleObj name="Image" r:id="rId2" imgW="7314286" imgH="3161905" progId="">
                  <p:embed/>
                  <p:pic>
                    <p:nvPicPr>
                      <p:cNvPr id="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600200"/>
                        <a:ext cx="7848600" cy="316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 Box 4"/>
          <p:cNvSpPr txBox="1">
            <a:spLocks noChangeArrowheads="1"/>
          </p:cNvSpPr>
          <p:nvPr/>
        </p:nvSpPr>
        <p:spPr bwMode="auto">
          <a:xfrm>
            <a:off x="685800" y="4876800"/>
            <a:ext cx="7848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marL="0" lvl="1" indent="0" eaLnBrk="1" hangingPunct="1">
              <a:buFont typeface="Arial" pitchFamily="34" charset="0"/>
              <a:buChar char="•"/>
            </a:pPr>
            <a:r>
              <a:rPr lang="en-US" sz="1600" dirty="0">
                <a:latin typeface="Candara" pitchFamily="34" charset="0"/>
              </a:rPr>
              <a:t>Performance is achieved by </a:t>
            </a:r>
            <a:r>
              <a:rPr lang="en-US" sz="1600" b="1" i="1" dirty="0">
                <a:latin typeface="Candara" pitchFamily="34" charset="0"/>
              </a:rPr>
              <a:t>jointly optimizing both social and technical systems. </a:t>
            </a:r>
            <a:endParaRPr lang="en-US" sz="1600" dirty="0">
              <a:latin typeface="Candara" pitchFamily="34" charset="0"/>
            </a:endParaRPr>
          </a:p>
          <a:p>
            <a:pPr eaLnBrk="1" hangingPunct="1">
              <a:buFont typeface="Arial" pitchFamily="34" charset="0"/>
              <a:buChar char="•"/>
            </a:pPr>
            <a:r>
              <a:rPr lang="en-US" sz="1600" dirty="0">
                <a:latin typeface="Candara" pitchFamily="34" charset="0"/>
              </a:rPr>
              <a:t>In a sociotechnical perspective, the performance of a system is optimized </a:t>
            </a:r>
            <a:r>
              <a:rPr lang="en-US" sz="1600" b="1" i="1" dirty="0">
                <a:latin typeface="Candara" pitchFamily="34" charset="0"/>
              </a:rPr>
              <a:t>when both the technology and the organization mutually adjust to one another until a satisfactory fit </a:t>
            </a:r>
            <a:r>
              <a:rPr lang="en-US" sz="1600" dirty="0">
                <a:latin typeface="Candara" pitchFamily="34" charset="0"/>
              </a:rPr>
              <a:t>is obtained.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304800" y="304800"/>
            <a:ext cx="8534400" cy="685800"/>
          </a:xfrm>
        </p:spPr>
        <p:txBody>
          <a:bodyPr/>
          <a:lstStyle/>
          <a:p>
            <a:r>
              <a:rPr lang="en-US" dirty="0"/>
              <a:t>IS Opportunities &amp; Challenges</a:t>
            </a:r>
          </a:p>
        </p:txBody>
      </p:sp>
      <p:sp>
        <p:nvSpPr>
          <p:cNvPr id="23555" name="Rectangle 3"/>
          <p:cNvSpPr>
            <a:spLocks noGrp="1" noChangeArrowheads="1"/>
          </p:cNvSpPr>
          <p:nvPr>
            <p:ph sz="half" idx="2"/>
          </p:nvPr>
        </p:nvSpPr>
        <p:spPr>
          <a:xfrm>
            <a:off x="381000" y="1447800"/>
            <a:ext cx="4267200" cy="4372819"/>
          </a:xfrm>
        </p:spPr>
        <p:txBody>
          <a:bodyPr/>
          <a:lstStyle/>
          <a:p>
            <a:r>
              <a:rPr lang="en-US" sz="2000" b="1" dirty="0">
                <a:latin typeface="Candara" pitchFamily="34" charset="0"/>
              </a:rPr>
              <a:t>Opportunities</a:t>
            </a:r>
          </a:p>
          <a:p>
            <a:r>
              <a:rPr lang="en-US" sz="2000" dirty="0">
                <a:latin typeface="Candara" pitchFamily="34" charset="0"/>
              </a:rPr>
              <a:t>Increase worker productivity</a:t>
            </a:r>
          </a:p>
          <a:p>
            <a:r>
              <a:rPr lang="en-US" sz="2000" dirty="0">
                <a:latin typeface="Candara" pitchFamily="34" charset="0"/>
              </a:rPr>
              <a:t>Enhance decision making</a:t>
            </a:r>
          </a:p>
          <a:p>
            <a:r>
              <a:rPr lang="en-US" sz="2000" dirty="0">
                <a:latin typeface="Candara" pitchFamily="34" charset="0"/>
              </a:rPr>
              <a:t>Improve team collaboration</a:t>
            </a:r>
          </a:p>
          <a:p>
            <a:r>
              <a:rPr lang="en-US" sz="2000" dirty="0">
                <a:latin typeface="Candara" pitchFamily="34" charset="0"/>
              </a:rPr>
              <a:t>Create business partnerships and alliances</a:t>
            </a:r>
          </a:p>
          <a:p>
            <a:r>
              <a:rPr lang="en-US" sz="2000" dirty="0">
                <a:latin typeface="Candara" pitchFamily="34" charset="0"/>
              </a:rPr>
              <a:t>Enhance global competitiveness</a:t>
            </a:r>
          </a:p>
          <a:p>
            <a:r>
              <a:rPr lang="en-US" sz="2000" dirty="0">
                <a:latin typeface="Candara" pitchFamily="34" charset="0"/>
              </a:rPr>
              <a:t>Support corporate strategy</a:t>
            </a:r>
          </a:p>
          <a:p>
            <a:r>
              <a:rPr lang="en-US" sz="2000" dirty="0">
                <a:latin typeface="Candara" pitchFamily="34" charset="0"/>
              </a:rPr>
              <a:t>Improve quality of goods and services</a:t>
            </a:r>
          </a:p>
          <a:p>
            <a:r>
              <a:rPr lang="en-US" sz="2000" dirty="0">
                <a:latin typeface="Candara" pitchFamily="34" charset="0"/>
              </a:rPr>
              <a:t>Rapidly changing technology</a:t>
            </a:r>
            <a:endParaRPr lang="en-US" dirty="0">
              <a:latin typeface="Candara" pitchFamily="34" charset="0"/>
            </a:endParaRPr>
          </a:p>
        </p:txBody>
      </p:sp>
      <p:sp>
        <p:nvSpPr>
          <p:cNvPr id="5" name="Content Placeholder 4"/>
          <p:cNvSpPr>
            <a:spLocks noGrp="1"/>
          </p:cNvSpPr>
          <p:nvPr>
            <p:ph sz="quarter" idx="4"/>
          </p:nvPr>
        </p:nvSpPr>
        <p:spPr>
          <a:xfrm>
            <a:off x="4724400" y="1524000"/>
            <a:ext cx="4041775" cy="3951288"/>
          </a:xfrm>
        </p:spPr>
        <p:txBody>
          <a:bodyPr/>
          <a:lstStyle/>
          <a:p>
            <a:r>
              <a:rPr lang="en-US" sz="2000" b="1" dirty="0">
                <a:latin typeface="Candara" pitchFamily="34" charset="0"/>
              </a:rPr>
              <a:t>Challenges:</a:t>
            </a:r>
          </a:p>
          <a:p>
            <a:r>
              <a:rPr lang="en-US" sz="2000" dirty="0">
                <a:latin typeface="Candara" pitchFamily="34" charset="0"/>
              </a:rPr>
              <a:t>Workforce downsizing</a:t>
            </a:r>
          </a:p>
          <a:p>
            <a:r>
              <a:rPr lang="en-US" sz="2000" dirty="0">
                <a:latin typeface="Candara" pitchFamily="34" charset="0"/>
              </a:rPr>
              <a:t>Information overload</a:t>
            </a:r>
          </a:p>
          <a:p>
            <a:r>
              <a:rPr lang="en-US" sz="2000" dirty="0">
                <a:latin typeface="Candara" pitchFamily="34" charset="0"/>
              </a:rPr>
              <a:t>Employee mistrust</a:t>
            </a:r>
          </a:p>
          <a:p>
            <a:r>
              <a:rPr lang="en-US" sz="2000" dirty="0">
                <a:latin typeface="Candara" pitchFamily="34" charset="0"/>
              </a:rPr>
              <a:t>Difficult to build</a:t>
            </a:r>
          </a:p>
          <a:p>
            <a:r>
              <a:rPr lang="en-US" sz="2000" dirty="0">
                <a:latin typeface="Candara" pitchFamily="34" charset="0"/>
              </a:rPr>
              <a:t>Security breaches</a:t>
            </a:r>
          </a:p>
          <a:p>
            <a:r>
              <a:rPr lang="en-US" sz="2000" dirty="0">
                <a:latin typeface="Candara" pitchFamily="34" charset="0"/>
              </a:rPr>
              <a:t>Rapidly changing technology</a:t>
            </a:r>
          </a:p>
          <a:p>
            <a:endParaRPr lang="en-US" dirty="0"/>
          </a:p>
        </p:txBody>
      </p:sp>
    </p:spTree>
    <p:extLst>
      <p:ext uri="{BB962C8B-B14F-4D97-AF65-F5344CB8AC3E}">
        <p14:creationId xmlns:p14="http://schemas.microsoft.com/office/powerpoint/2010/main" val="1791313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ox(in)">
                                      <p:cBhvr>
                                        <p:cTn id="10" dur="500"/>
                                        <p:tgtEl>
                                          <p:spTgt spid="5">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ox(in)">
                                      <p:cBhvr>
                                        <p:cTn id="13" dur="500"/>
                                        <p:tgtEl>
                                          <p:spTgt spid="5">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ox(in)">
                                      <p:cBhvr>
                                        <p:cTn id="16" dur="500"/>
                                        <p:tgtEl>
                                          <p:spTgt spid="5">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box(in)">
                                      <p:cBhvr>
                                        <p:cTn id="19" dur="500"/>
                                        <p:tgtEl>
                                          <p:spTgt spid="5">
                                            <p:txEl>
                                              <p:pRg st="4" end="4"/>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box(in)">
                                      <p:cBhvr>
                                        <p:cTn id="22" dur="500"/>
                                        <p:tgtEl>
                                          <p:spTgt spid="5">
                                            <p:txEl>
                                              <p:pRg st="5" end="5"/>
                                            </p:txEl>
                                          </p:spTgt>
                                        </p:tgtEl>
                                      </p:cBhvr>
                                    </p:animEffect>
                                  </p:childTnLst>
                                </p:cTn>
                              </p:par>
                              <p:par>
                                <p:cTn id="23" presetID="4" presetClass="entr" presetSubtype="16" fill="hold"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box(in)">
                                      <p:cBhvr>
                                        <p:cTn id="25"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362200" y="2057400"/>
            <a:ext cx="4114799" cy="2585323"/>
          </a:xfrm>
          <a:prstGeom prst="rect">
            <a:avLst/>
          </a:prstGeom>
          <a:noFill/>
        </p:spPr>
        <p:txBody>
          <a:bodyPr wrap="square" lIns="91440" tIns="45720" rIns="91440" bIns="45720">
            <a:spAutoFit/>
          </a:bodyPr>
          <a:lstStyle/>
          <a:p>
            <a:pPr algn="ctr"/>
            <a:r>
              <a:rPr lang="en-US" sz="5400" b="1" i="1" cap="none" spc="300" dirty="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latin typeface="Candara" pitchFamily="34" charset="0"/>
              </a:rPr>
              <a:t>Question Please</a:t>
            </a:r>
          </a:p>
          <a:p>
            <a:pPr algn="ctr"/>
            <a:r>
              <a:rPr lang="en-US" sz="5400" b="1" i="1" cap="none" spc="300" dirty="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latin typeface="Candara" pitchFamily="34" charset="0"/>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2"/>
          </p:nvPr>
        </p:nvGraphicFramePr>
        <p:xfrm>
          <a:off x="228600" y="1600200"/>
          <a:ext cx="8763000" cy="3937000"/>
        </p:xfrm>
        <a:graphic>
          <a:graphicData uri="http://schemas.openxmlformats.org/drawingml/2006/table">
            <a:tbl>
              <a:tblPr firstRow="1" bandRow="1">
                <a:tableStyleId>{5C22544A-7EE6-4342-B048-85BDC9FD1C3A}</a:tableStyleId>
              </a:tblPr>
              <a:tblGrid>
                <a:gridCol w="3657600">
                  <a:extLst>
                    <a:ext uri="{9D8B030D-6E8A-4147-A177-3AD203B41FA5}">
                      <a16:colId xmlns:a16="http://schemas.microsoft.com/office/drawing/2014/main" val="20000"/>
                    </a:ext>
                  </a:extLst>
                </a:gridCol>
                <a:gridCol w="5105400">
                  <a:extLst>
                    <a:ext uri="{9D8B030D-6E8A-4147-A177-3AD203B41FA5}">
                      <a16:colId xmlns:a16="http://schemas.microsoft.com/office/drawing/2014/main" val="20001"/>
                    </a:ext>
                  </a:extLst>
                </a:gridCol>
              </a:tblGrid>
              <a:tr h="370840">
                <a:tc>
                  <a:txBody>
                    <a:bodyPr/>
                    <a:lstStyle/>
                    <a:p>
                      <a:r>
                        <a:rPr lang="en-US" dirty="0">
                          <a:latin typeface="Candara" pitchFamily="34" charset="0"/>
                        </a:rPr>
                        <a:t>Change in Management</a:t>
                      </a:r>
                    </a:p>
                  </a:txBody>
                  <a:tcPr/>
                </a:tc>
                <a:tc>
                  <a:txBody>
                    <a:bodyPr/>
                    <a:lstStyle/>
                    <a:p>
                      <a:r>
                        <a:rPr lang="en-US" dirty="0">
                          <a:latin typeface="Candara" pitchFamily="34" charset="0"/>
                        </a:rPr>
                        <a:t>Business</a:t>
                      </a:r>
                      <a:r>
                        <a:rPr lang="en-US" baseline="0" dirty="0">
                          <a:latin typeface="Candara" pitchFamily="34" charset="0"/>
                        </a:rPr>
                        <a:t> Impact</a:t>
                      </a:r>
                      <a:endParaRPr lang="en-US" dirty="0">
                        <a:latin typeface="Candara" pitchFamily="34" charset="0"/>
                      </a:endParaRPr>
                    </a:p>
                  </a:txBody>
                  <a:tcPr/>
                </a:tc>
                <a:extLst>
                  <a:ext uri="{0D108BD9-81ED-4DB2-BD59-A6C34878D82A}">
                    <a16:rowId xmlns:a16="http://schemas.microsoft.com/office/drawing/2014/main" val="10000"/>
                  </a:ext>
                </a:extLst>
              </a:tr>
              <a:tr h="370840">
                <a:tc>
                  <a:txBody>
                    <a:bodyPr/>
                    <a:lstStyle/>
                    <a:p>
                      <a:pPr>
                        <a:buFont typeface="Arial" pitchFamily="34" charset="0"/>
                        <a:buChar char="•"/>
                      </a:pPr>
                      <a:r>
                        <a:rPr lang="en-US" dirty="0">
                          <a:latin typeface="Candara" pitchFamily="34" charset="0"/>
                        </a:rPr>
                        <a:t>  Online</a:t>
                      </a:r>
                      <a:r>
                        <a:rPr lang="en-US" baseline="0" dirty="0">
                          <a:latin typeface="Candara" pitchFamily="34" charset="0"/>
                        </a:rPr>
                        <a:t> collaboration &amp; SNS software</a:t>
                      </a:r>
                    </a:p>
                    <a:p>
                      <a:pPr>
                        <a:buFont typeface="Arial" pitchFamily="34" charset="0"/>
                        <a:buNone/>
                      </a:pPr>
                      <a:r>
                        <a:rPr lang="en-US" baseline="0" dirty="0">
                          <a:latin typeface="Candara" pitchFamily="34" charset="0"/>
                        </a:rPr>
                        <a:t>( to improve coordination, collaboration &amp; knowledge sharing)</a:t>
                      </a:r>
                      <a:endParaRPr lang="en-US" dirty="0">
                        <a:latin typeface="Candara" pitchFamily="34" charset="0"/>
                      </a:endParaRPr>
                    </a:p>
                  </a:txBody>
                  <a:tcPr/>
                </a:tc>
                <a:tc>
                  <a:txBody>
                    <a:bodyPr/>
                    <a:lstStyle/>
                    <a:p>
                      <a:pPr>
                        <a:buFont typeface="Arial" pitchFamily="34" charset="0"/>
                        <a:buChar char="•"/>
                      </a:pPr>
                      <a:r>
                        <a:rPr lang="en-US" dirty="0">
                          <a:latin typeface="Candara" pitchFamily="34" charset="0"/>
                        </a:rPr>
                        <a:t> Google Apps,</a:t>
                      </a:r>
                      <a:r>
                        <a:rPr lang="en-US" baseline="0" dirty="0">
                          <a:latin typeface="Candara" pitchFamily="34" charset="0"/>
                        </a:rPr>
                        <a:t> Google Sites, Microsoft’s Windows SharePoint Services, IBM’s Lotus Connections</a:t>
                      </a:r>
                    </a:p>
                    <a:p>
                      <a:pPr>
                        <a:buFont typeface="Arial" pitchFamily="34" charset="0"/>
                        <a:buChar char="•"/>
                      </a:pPr>
                      <a:r>
                        <a:rPr lang="en-US" baseline="0" dirty="0">
                          <a:latin typeface="Candara" pitchFamily="34" charset="0"/>
                        </a:rPr>
                        <a:t> used by over 100 million business professionals</a:t>
                      </a:r>
                    </a:p>
                    <a:p>
                      <a:pPr>
                        <a:buFont typeface="Arial" pitchFamily="34" charset="0"/>
                        <a:buChar char="•"/>
                      </a:pPr>
                      <a:r>
                        <a:rPr lang="en-US" baseline="0" dirty="0">
                          <a:latin typeface="Candara" pitchFamily="34" charset="0"/>
                        </a:rPr>
                        <a:t> for managing blogs, project management, online meeting, personal profiles, online communities.</a:t>
                      </a:r>
                      <a:endParaRPr lang="en-US" dirty="0">
                        <a:latin typeface="Candara" pitchFamily="34" charset="0"/>
                      </a:endParaRPr>
                    </a:p>
                  </a:txBody>
                  <a:tcPr/>
                </a:tc>
                <a:extLst>
                  <a:ext uri="{0D108BD9-81ED-4DB2-BD59-A6C34878D82A}">
                    <a16:rowId xmlns:a16="http://schemas.microsoft.com/office/drawing/2014/main" val="10001"/>
                  </a:ext>
                </a:extLst>
              </a:tr>
              <a:tr h="370840">
                <a:tc>
                  <a:txBody>
                    <a:bodyPr/>
                    <a:lstStyle/>
                    <a:p>
                      <a:r>
                        <a:rPr lang="en-US" dirty="0">
                          <a:latin typeface="Candara" pitchFamily="34" charset="0"/>
                        </a:rPr>
                        <a:t>Business Intelligence</a:t>
                      </a:r>
                      <a:r>
                        <a:rPr lang="en-US" baseline="0" dirty="0">
                          <a:latin typeface="Candara" pitchFamily="34" charset="0"/>
                        </a:rPr>
                        <a:t> (BI) </a:t>
                      </a:r>
                      <a:endParaRPr lang="en-US" dirty="0">
                        <a:latin typeface="Candara" pitchFamily="34" charset="0"/>
                      </a:endParaRPr>
                    </a:p>
                  </a:txBody>
                  <a:tcPr/>
                </a:tc>
                <a:tc>
                  <a:txBody>
                    <a:bodyPr/>
                    <a:lstStyle/>
                    <a:p>
                      <a:pPr>
                        <a:buFont typeface="Arial" pitchFamily="34" charset="0"/>
                        <a:buChar char="•"/>
                      </a:pPr>
                      <a:r>
                        <a:rPr lang="en-US" baseline="0" dirty="0">
                          <a:latin typeface="Candara" pitchFamily="34" charset="0"/>
                        </a:rPr>
                        <a:t> Data analytics, provide real time performance information </a:t>
                      </a:r>
                    </a:p>
                    <a:p>
                      <a:pPr>
                        <a:buFont typeface="Arial" pitchFamily="34" charset="0"/>
                        <a:buChar char="•"/>
                      </a:pPr>
                      <a:r>
                        <a:rPr lang="en-US" baseline="0" dirty="0">
                          <a:latin typeface="Candara" pitchFamily="34" charset="0"/>
                        </a:rPr>
                        <a:t> Efficient decision making</a:t>
                      </a:r>
                    </a:p>
                  </a:txBody>
                  <a:tcPr/>
                </a:tc>
                <a:extLst>
                  <a:ext uri="{0D108BD9-81ED-4DB2-BD59-A6C34878D82A}">
                    <a16:rowId xmlns:a16="http://schemas.microsoft.com/office/drawing/2014/main" val="10002"/>
                  </a:ext>
                </a:extLst>
              </a:tr>
              <a:tr h="370840">
                <a:tc>
                  <a:txBody>
                    <a:bodyPr/>
                    <a:lstStyle/>
                    <a:p>
                      <a:r>
                        <a:rPr lang="en-US" dirty="0">
                          <a:latin typeface="Candara" pitchFamily="34" charset="0"/>
                        </a:rPr>
                        <a:t>Virtual Meeting Proliferate</a:t>
                      </a:r>
                    </a:p>
                  </a:txBody>
                  <a:tcPr/>
                </a:tc>
                <a:tc>
                  <a:txBody>
                    <a:bodyPr/>
                    <a:lstStyle/>
                    <a:p>
                      <a:pPr>
                        <a:buFont typeface="Arial" pitchFamily="34" charset="0"/>
                        <a:buChar char="•"/>
                      </a:pPr>
                      <a:r>
                        <a:rPr lang="en-US" dirty="0">
                          <a:latin typeface="Candara" pitchFamily="34" charset="0"/>
                        </a:rPr>
                        <a:t> </a:t>
                      </a:r>
                      <a:r>
                        <a:rPr lang="en-US" dirty="0" err="1">
                          <a:latin typeface="Candara" pitchFamily="34" charset="0"/>
                        </a:rPr>
                        <a:t>Telepresence</a:t>
                      </a:r>
                      <a:r>
                        <a:rPr lang="en-US" baseline="0" dirty="0">
                          <a:latin typeface="Candara" pitchFamily="34" charset="0"/>
                        </a:rPr>
                        <a:t> video conferencing, Skype</a:t>
                      </a:r>
                    </a:p>
                    <a:p>
                      <a:pPr>
                        <a:buFont typeface="Arial" pitchFamily="34" charset="0"/>
                        <a:buChar char="•"/>
                      </a:pPr>
                      <a:r>
                        <a:rPr lang="en-US" baseline="0" dirty="0">
                          <a:latin typeface="Candara" pitchFamily="34" charset="0"/>
                        </a:rPr>
                        <a:t> Web conferencing</a:t>
                      </a:r>
                    </a:p>
                    <a:p>
                      <a:pPr>
                        <a:buFont typeface="Arial" pitchFamily="34" charset="0"/>
                        <a:buChar char="•"/>
                      </a:pPr>
                      <a:r>
                        <a:rPr lang="en-US" baseline="0" dirty="0">
                          <a:latin typeface="Candara" pitchFamily="34" charset="0"/>
                        </a:rPr>
                        <a:t> Reduced travel time, cost</a:t>
                      </a:r>
                    </a:p>
                    <a:p>
                      <a:pPr>
                        <a:buFont typeface="Arial" pitchFamily="34" charset="0"/>
                        <a:buChar char="•"/>
                      </a:pPr>
                      <a:r>
                        <a:rPr lang="en-US" baseline="0" dirty="0">
                          <a:latin typeface="Candara" pitchFamily="34" charset="0"/>
                        </a:rPr>
                        <a:t> Improved collaboration &amp; decision making</a:t>
                      </a:r>
                    </a:p>
                  </a:txBody>
                  <a:tcPr/>
                </a:tc>
                <a:extLst>
                  <a:ext uri="{0D108BD9-81ED-4DB2-BD59-A6C34878D82A}">
                    <a16:rowId xmlns:a16="http://schemas.microsoft.com/office/drawing/2014/main" val="10003"/>
                  </a:ext>
                </a:extLst>
              </a:tr>
            </a:tbl>
          </a:graphicData>
        </a:graphic>
      </p:graphicFrame>
      <p:sp>
        <p:nvSpPr>
          <p:cNvPr id="3" name="Title 2"/>
          <p:cNvSpPr>
            <a:spLocks noGrp="1"/>
          </p:cNvSpPr>
          <p:nvPr>
            <p:ph type="title"/>
          </p:nvPr>
        </p:nvSpPr>
        <p:spPr/>
        <p:txBody>
          <a:bodyPr/>
          <a:lstStyle/>
          <a:p>
            <a:r>
              <a:rPr lang="en-US" dirty="0"/>
              <a:t>MIS and business impact (2)</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2"/>
          </p:nvPr>
        </p:nvGraphicFramePr>
        <p:xfrm>
          <a:off x="228600" y="1600200"/>
          <a:ext cx="8763000" cy="4556760"/>
        </p:xfrm>
        <a:graphic>
          <a:graphicData uri="http://schemas.openxmlformats.org/drawingml/2006/table">
            <a:tbl>
              <a:tblPr firstRow="1" bandRow="1">
                <a:tableStyleId>{5C22544A-7EE6-4342-B048-85BDC9FD1C3A}</a:tableStyleId>
              </a:tblPr>
              <a:tblGrid>
                <a:gridCol w="2362200">
                  <a:extLst>
                    <a:ext uri="{9D8B030D-6E8A-4147-A177-3AD203B41FA5}">
                      <a16:colId xmlns:a16="http://schemas.microsoft.com/office/drawing/2014/main" val="20000"/>
                    </a:ext>
                  </a:extLst>
                </a:gridCol>
                <a:gridCol w="6400800">
                  <a:extLst>
                    <a:ext uri="{9D8B030D-6E8A-4147-A177-3AD203B41FA5}">
                      <a16:colId xmlns:a16="http://schemas.microsoft.com/office/drawing/2014/main" val="20001"/>
                    </a:ext>
                  </a:extLst>
                </a:gridCol>
              </a:tblGrid>
              <a:tr h="298629">
                <a:tc>
                  <a:txBody>
                    <a:bodyPr/>
                    <a:lstStyle/>
                    <a:p>
                      <a:r>
                        <a:rPr lang="en-US" dirty="0">
                          <a:latin typeface="Candara" pitchFamily="34" charset="0"/>
                        </a:rPr>
                        <a:t>Change in Organizations</a:t>
                      </a:r>
                    </a:p>
                  </a:txBody>
                  <a:tcPr/>
                </a:tc>
                <a:tc>
                  <a:txBody>
                    <a:bodyPr/>
                    <a:lstStyle/>
                    <a:p>
                      <a:r>
                        <a:rPr lang="en-US" dirty="0">
                          <a:latin typeface="Candara" pitchFamily="34" charset="0"/>
                        </a:rPr>
                        <a:t>Business Impact</a:t>
                      </a:r>
                    </a:p>
                  </a:txBody>
                  <a:tcPr/>
                </a:tc>
                <a:extLst>
                  <a:ext uri="{0D108BD9-81ED-4DB2-BD59-A6C34878D82A}">
                    <a16:rowId xmlns:a16="http://schemas.microsoft.com/office/drawing/2014/main" val="10000"/>
                  </a:ext>
                </a:extLst>
              </a:tr>
              <a:tr h="103632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a:latin typeface="Candara" pitchFamily="34" charset="0"/>
                        </a:rPr>
                        <a:t> </a:t>
                      </a:r>
                      <a:r>
                        <a:rPr lang="en-US" sz="1800" b="0" i="0" u="none" strike="noStrike" dirty="0">
                          <a:solidFill>
                            <a:srgbClr val="000000"/>
                          </a:solidFill>
                          <a:effectLst/>
                          <a:latin typeface="Candara" pitchFamily="34" charset="0"/>
                        </a:rPr>
                        <a:t>Web 2.0</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a:latin typeface="Candara" pitchFamily="34" charset="0"/>
                        </a:rPr>
                        <a:t> </a:t>
                      </a:r>
                      <a:r>
                        <a:rPr lang="en-US" sz="1800" b="0" i="0" u="none" strike="noStrike" dirty="0">
                          <a:solidFill>
                            <a:srgbClr val="000000"/>
                          </a:solidFill>
                          <a:effectLst/>
                          <a:latin typeface="Candara" pitchFamily="34" charset="0"/>
                        </a:rPr>
                        <a:t>Enable employees to interact as online communities</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i="0" u="none" strike="noStrike" dirty="0">
                          <a:solidFill>
                            <a:srgbClr val="000000"/>
                          </a:solidFill>
                          <a:effectLst/>
                          <a:latin typeface="Candara" pitchFamily="34" charset="0"/>
                        </a:rPr>
                        <a:t> Blogs, wikis, e-mail, and instant messaging services.</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i="0" u="none" strike="noStrike" dirty="0">
                          <a:solidFill>
                            <a:srgbClr val="000000"/>
                          </a:solidFill>
                          <a:effectLst/>
                          <a:latin typeface="Candara" pitchFamily="34" charset="0"/>
                        </a:rPr>
                        <a:t> Facebook and MySpace create new opportunities for business to collaborate with customers and vendors.</a:t>
                      </a:r>
                    </a:p>
                  </a:txBody>
                  <a:tcPr/>
                </a:tc>
                <a:extLst>
                  <a:ext uri="{0D108BD9-81ED-4DB2-BD59-A6C34878D82A}">
                    <a16:rowId xmlns:a16="http://schemas.microsoft.com/office/drawing/2014/main" val="10001"/>
                  </a:ext>
                </a:extLst>
              </a:tr>
              <a:tr h="99060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a:latin typeface="Candara" pitchFamily="34" charset="0"/>
                        </a:rPr>
                        <a:t> </a:t>
                      </a:r>
                      <a:r>
                        <a:rPr lang="en-US" sz="1800" b="0" i="0" u="none" strike="noStrike" dirty="0" err="1">
                          <a:solidFill>
                            <a:srgbClr val="000000"/>
                          </a:solidFill>
                          <a:effectLst/>
                          <a:latin typeface="Candara" pitchFamily="34" charset="0"/>
                        </a:rPr>
                        <a:t>Telework</a:t>
                      </a:r>
                      <a:endParaRPr lang="en-US" sz="1800" b="0" i="0" u="none" strike="noStrike" dirty="0">
                        <a:solidFill>
                          <a:srgbClr val="000000"/>
                        </a:solidFill>
                        <a:effectLst/>
                        <a:latin typeface="Candar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a:latin typeface="Candara" pitchFamily="34" charset="0"/>
                        </a:rPr>
                        <a:t>  Virtual Office/remote</a:t>
                      </a:r>
                      <a:r>
                        <a:rPr lang="en-US" b="1" baseline="0" dirty="0">
                          <a:latin typeface="Candara" pitchFamily="34" charset="0"/>
                        </a:rPr>
                        <a:t> work program</a:t>
                      </a:r>
                      <a:endParaRPr lang="en-US" b="1" dirty="0">
                        <a:latin typeface="Candara" pitchFamily="34" charset="0"/>
                      </a:endParaRP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i="0" u="none" strike="noStrike" baseline="0" dirty="0">
                          <a:solidFill>
                            <a:srgbClr val="000000"/>
                          </a:solidFill>
                          <a:effectLst/>
                          <a:latin typeface="Candara" pitchFamily="34" charset="0"/>
                        </a:rPr>
                        <a:t> </a:t>
                      </a:r>
                      <a:r>
                        <a:rPr lang="en-US" sz="1800" b="0" i="0" u="none" strike="noStrike" dirty="0">
                          <a:solidFill>
                            <a:srgbClr val="000000"/>
                          </a:solidFill>
                          <a:effectLst/>
                          <a:latin typeface="Candara" pitchFamily="34" charset="0"/>
                        </a:rPr>
                        <a:t>The Internet</a:t>
                      </a:r>
                      <a:r>
                        <a:rPr lang="en-US" sz="1800" b="0" i="0" u="none" strike="noStrike" baseline="0" dirty="0">
                          <a:solidFill>
                            <a:srgbClr val="000000"/>
                          </a:solidFill>
                          <a:effectLst/>
                          <a:latin typeface="Candara" pitchFamily="34" charset="0"/>
                        </a:rPr>
                        <a:t> and mobile handheld devices, such as </a:t>
                      </a:r>
                      <a:r>
                        <a:rPr lang="en-US" sz="1800" b="0" i="0" u="none" strike="noStrike" dirty="0" err="1">
                          <a:solidFill>
                            <a:srgbClr val="000000"/>
                          </a:solidFill>
                          <a:effectLst/>
                          <a:latin typeface="Candara" pitchFamily="34" charset="0"/>
                        </a:rPr>
                        <a:t>netbooks</a:t>
                      </a:r>
                      <a:r>
                        <a:rPr lang="en-US" sz="1800" b="0" i="0" u="none" strike="noStrike" dirty="0">
                          <a:solidFill>
                            <a:srgbClr val="000000"/>
                          </a:solidFill>
                          <a:effectLst/>
                          <a:latin typeface="Candara" pitchFamily="34" charset="0"/>
                        </a:rPr>
                        <a:t>, </a:t>
                      </a:r>
                      <a:r>
                        <a:rPr lang="en-US" sz="1800" b="0" i="0" u="none" strike="noStrike" dirty="0" err="1">
                          <a:solidFill>
                            <a:srgbClr val="000000"/>
                          </a:solidFill>
                          <a:effectLst/>
                          <a:latin typeface="Candara" pitchFamily="34" charset="0"/>
                        </a:rPr>
                        <a:t>iPads</a:t>
                      </a:r>
                      <a:r>
                        <a:rPr lang="en-US" sz="1800" b="0" i="0" u="none" strike="noStrike" dirty="0">
                          <a:solidFill>
                            <a:srgbClr val="000000"/>
                          </a:solidFill>
                          <a:effectLst/>
                          <a:latin typeface="Candara" pitchFamily="34" charset="0"/>
                        </a:rPr>
                        <a:t>, </a:t>
                      </a:r>
                      <a:r>
                        <a:rPr lang="en-US" sz="1800" b="0" i="0" u="none" strike="noStrike" dirty="0" err="1">
                          <a:solidFill>
                            <a:srgbClr val="000000"/>
                          </a:solidFill>
                          <a:effectLst/>
                          <a:latin typeface="Candara" pitchFamily="34" charset="0"/>
                        </a:rPr>
                        <a:t>iPhones</a:t>
                      </a:r>
                      <a:r>
                        <a:rPr lang="en-US" sz="1800" b="0" i="0" u="none" strike="noStrike" dirty="0">
                          <a:solidFill>
                            <a:srgbClr val="000000"/>
                          </a:solidFill>
                          <a:effectLst/>
                          <a:latin typeface="Candara" pitchFamily="34" charset="0"/>
                        </a:rPr>
                        <a:t>, and </a:t>
                      </a:r>
                      <a:r>
                        <a:rPr lang="en-US" sz="1800" b="0" i="0" u="none" strike="noStrike" dirty="0" err="1">
                          <a:solidFill>
                            <a:srgbClr val="000000"/>
                          </a:solidFill>
                          <a:effectLst/>
                          <a:latin typeface="Candara" pitchFamily="34" charset="0"/>
                        </a:rPr>
                        <a:t>BlackBerrys</a:t>
                      </a:r>
                      <a:endParaRPr lang="en-US" sz="1800" b="0" i="0" u="none" strike="noStrike" dirty="0">
                        <a:solidFill>
                          <a:srgbClr val="000000"/>
                        </a:solidFill>
                        <a:effectLst/>
                        <a:latin typeface="Candara" pitchFamily="34" charset="0"/>
                      </a:endParaRPr>
                    </a:p>
                  </a:txBody>
                  <a:tcPr/>
                </a:tc>
                <a:extLst>
                  <a:ext uri="{0D108BD9-81ED-4DB2-BD59-A6C34878D82A}">
                    <a16:rowId xmlns:a16="http://schemas.microsoft.com/office/drawing/2014/main" val="10002"/>
                  </a:ext>
                </a:extLst>
              </a:tr>
              <a:tr h="1619961">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a:latin typeface="Candara" pitchFamily="34" charset="0"/>
                        </a:rPr>
                        <a:t> </a:t>
                      </a:r>
                      <a:r>
                        <a:rPr lang="en-US" sz="1800" b="0" i="0" u="none" strike="noStrike" dirty="0">
                          <a:solidFill>
                            <a:srgbClr val="000000"/>
                          </a:solidFill>
                          <a:effectLst/>
                          <a:latin typeface="Candara" pitchFamily="34" charset="0"/>
                        </a:rPr>
                        <a:t>Co-creation of business value</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a:latin typeface="Candara" pitchFamily="34" charset="0"/>
                        </a:rPr>
                        <a:t> Shifting </a:t>
                      </a:r>
                      <a:r>
                        <a:rPr lang="en-US" sz="1800" b="1" i="0" u="none" strike="noStrike" dirty="0">
                          <a:solidFill>
                            <a:srgbClr val="000000"/>
                          </a:solidFill>
                          <a:effectLst/>
                          <a:latin typeface="Candara" pitchFamily="34" charset="0"/>
                        </a:rPr>
                        <a:t>Business Value </a:t>
                      </a:r>
                      <a:endParaRPr lang="en-US" sz="1800" b="0" i="0" u="none" strike="noStrike" dirty="0">
                        <a:solidFill>
                          <a:srgbClr val="000000"/>
                        </a:solidFill>
                        <a:effectLst/>
                        <a:latin typeface="Candara" pitchFamily="34" charset="0"/>
                      </a:endParaRP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i="0" u="none" strike="noStrike" baseline="0" dirty="0">
                          <a:solidFill>
                            <a:srgbClr val="000000"/>
                          </a:solidFill>
                          <a:effectLst/>
                          <a:latin typeface="Candara" pitchFamily="34" charset="0"/>
                        </a:rPr>
                        <a:t> </a:t>
                      </a:r>
                      <a:r>
                        <a:rPr lang="en-US" sz="1800" b="0" i="0" u="none" strike="noStrike" dirty="0">
                          <a:solidFill>
                            <a:srgbClr val="000000"/>
                          </a:solidFill>
                          <a:effectLst/>
                          <a:latin typeface="Candara" pitchFamily="34" charset="0"/>
                        </a:rPr>
                        <a:t>internal sources to networks of suppliers and collaboration with customers. </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i="0" u="none" strike="noStrike" dirty="0">
                          <a:solidFill>
                            <a:srgbClr val="000000"/>
                          </a:solidFill>
                          <a:effectLst/>
                          <a:latin typeface="Candara" pitchFamily="34" charset="0"/>
                        </a:rPr>
                        <a:t> Supply chains and product development are more global and collaborative. </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b="0" i="0" u="none" strike="noStrike" baseline="0" dirty="0">
                          <a:solidFill>
                            <a:srgbClr val="000000"/>
                          </a:solidFill>
                          <a:effectLst/>
                          <a:latin typeface="Candara" pitchFamily="34" charset="0"/>
                        </a:rPr>
                        <a:t> C</a:t>
                      </a:r>
                      <a:r>
                        <a:rPr lang="en-US" sz="1800" b="0" i="0" u="none" strike="noStrike" dirty="0">
                          <a:solidFill>
                            <a:srgbClr val="000000"/>
                          </a:solidFill>
                          <a:effectLst/>
                          <a:latin typeface="Candara" pitchFamily="34" charset="0"/>
                        </a:rPr>
                        <a:t>ustomers help firms define new products and services.</a:t>
                      </a:r>
                    </a:p>
                  </a:txBody>
                  <a:tcPr/>
                </a:tc>
                <a:extLst>
                  <a:ext uri="{0D108BD9-81ED-4DB2-BD59-A6C34878D82A}">
                    <a16:rowId xmlns:a16="http://schemas.microsoft.com/office/drawing/2014/main" val="10003"/>
                  </a:ext>
                </a:extLst>
              </a:tr>
            </a:tbl>
          </a:graphicData>
        </a:graphic>
      </p:graphicFrame>
      <p:sp>
        <p:nvSpPr>
          <p:cNvPr id="3" name="Title 2"/>
          <p:cNvSpPr>
            <a:spLocks noGrp="1"/>
          </p:cNvSpPr>
          <p:nvPr>
            <p:ph type="title"/>
          </p:nvPr>
        </p:nvSpPr>
        <p:spPr/>
        <p:txBody>
          <a:bodyPr/>
          <a:lstStyle/>
          <a:p>
            <a:r>
              <a:rPr lang="en-US" dirty="0"/>
              <a:t>MIS and business impact (3)</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indent="-457200"/>
            <a:r>
              <a:rPr lang="en-US" dirty="0"/>
              <a:t>Q1. How do business firms seek success from digitalization and/or globalization?</a:t>
            </a:r>
          </a:p>
        </p:txBody>
      </p:sp>
      <p:sp>
        <p:nvSpPr>
          <p:cNvPr id="6" name="Subtitle 5"/>
          <p:cNvSpPr>
            <a:spLocks noGrp="1"/>
          </p:cNvSpPr>
          <p:nvPr>
            <p:ph type="subTitle"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739BDE4-2BB0-487A-88B6-8B444CD4171A}"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dirty="0"/>
              <a:t>Significant </a:t>
            </a:r>
            <a:r>
              <a:rPr lang="en-US" sz="2000" b="1" dirty="0"/>
              <a:t>business relationships are digitally enabled and mediated</a:t>
            </a:r>
          </a:p>
          <a:p>
            <a:r>
              <a:rPr lang="en-US" sz="2000" dirty="0"/>
              <a:t>Core business processes are accomplished through digital networks</a:t>
            </a:r>
          </a:p>
          <a:p>
            <a:r>
              <a:rPr lang="en-US" sz="2000" b="1" dirty="0"/>
              <a:t>Key corporate assets are managed digitally</a:t>
            </a:r>
          </a:p>
          <a:p>
            <a:endParaRPr lang="en-US" sz="2000" dirty="0"/>
          </a:p>
          <a:p>
            <a:r>
              <a:rPr lang="en-US" sz="2000" b="1" dirty="0"/>
              <a:t>Digital firms offer greater flexibility </a:t>
            </a:r>
            <a:r>
              <a:rPr lang="en-US" sz="2000" dirty="0"/>
              <a:t>in organization and management</a:t>
            </a:r>
          </a:p>
          <a:p>
            <a:r>
              <a:rPr lang="en-US" sz="2000" dirty="0"/>
              <a:t>Firms are now more keen to be benefitted  from globalization</a:t>
            </a:r>
          </a:p>
          <a:p>
            <a:pPr lvl="1"/>
            <a:r>
              <a:rPr lang="en-US" sz="1800" b="1" dirty="0"/>
              <a:t>Time shifting, space shifting</a:t>
            </a:r>
          </a:p>
          <a:p>
            <a:pPr lvl="1"/>
            <a:r>
              <a:rPr lang="en-US" sz="1800" dirty="0"/>
              <a:t>e.g., Accenture, Microsoft, Dell</a:t>
            </a:r>
          </a:p>
          <a:p>
            <a:pPr lvl="1"/>
            <a:endParaRPr lang="en-US" sz="1800" dirty="0"/>
          </a:p>
          <a:p>
            <a:r>
              <a:rPr lang="en-US" sz="2000" dirty="0"/>
              <a:t>Digital firms are ideally suited for global operations by allowing business to be conducted at any time and any place</a:t>
            </a:r>
          </a:p>
          <a:p>
            <a:endParaRPr lang="en-US" dirty="0"/>
          </a:p>
        </p:txBody>
      </p:sp>
      <p:sp>
        <p:nvSpPr>
          <p:cNvPr id="3" name="Title 2"/>
          <p:cNvSpPr>
            <a:spLocks noGrp="1"/>
          </p:cNvSpPr>
          <p:nvPr>
            <p:ph type="title"/>
          </p:nvPr>
        </p:nvSpPr>
        <p:spPr/>
        <p:txBody>
          <a:bodyPr/>
          <a:lstStyle/>
          <a:p>
            <a:r>
              <a:rPr lang="en-US" dirty="0"/>
              <a:t>In the emerging, the fully digital firm</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9" end="9"/>
                                            </p:txEl>
                                          </p:spTgt>
                                        </p:tgtEl>
                                        <p:attrNameLst>
                                          <p:attrName>style.visibility</p:attrName>
                                        </p:attrNameLst>
                                      </p:cBhvr>
                                      <p:to>
                                        <p:strVal val="visible"/>
                                      </p:to>
                                    </p:set>
                                    <p:animEffect transition="in" filter="box(in)">
                                      <p:cBhvr>
                                        <p:cTn id="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81000"/>
            <a:ext cx="8229600" cy="685800"/>
          </a:xfrm>
        </p:spPr>
        <p:txBody>
          <a:bodyPr/>
          <a:lstStyle/>
          <a:p>
            <a:r>
              <a:rPr lang="en-US" dirty="0"/>
              <a:t>Interdependence between Organizations &amp; IT</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8</a:t>
            </a:fld>
            <a:endParaRPr lang="en-US" dirty="0"/>
          </a:p>
        </p:txBody>
      </p:sp>
      <p:pic>
        <p:nvPicPr>
          <p:cNvPr id="5" name="Picture 5" descr="Fig-1-2"/>
          <p:cNvPicPr>
            <a:picLocks noGrp="1" noChangeAspect="1" noChangeArrowheads="1"/>
          </p:cNvPicPr>
          <p:nvPr>
            <p:ph sz="quarter" idx="12"/>
          </p:nvPr>
        </p:nvPicPr>
        <p:blipFill>
          <a:blip r:embed="rId3" cstate="print">
            <a:extLst>
              <a:ext uri="{28A0092B-C50C-407E-A947-70E740481C1C}">
                <a14:useLocalDpi xmlns:a14="http://schemas.microsoft.com/office/drawing/2010/main" val="0"/>
              </a:ext>
            </a:extLst>
          </a:blip>
          <a:srcRect/>
          <a:stretch>
            <a:fillRect/>
          </a:stretch>
        </p:blipFill>
        <p:spPr bwMode="auto">
          <a:xfrm>
            <a:off x="1219200" y="2133600"/>
            <a:ext cx="685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6"/>
          <p:cNvSpPr txBox="1">
            <a:spLocks noChangeArrowheads="1"/>
          </p:cNvSpPr>
          <p:nvPr/>
        </p:nvSpPr>
        <p:spPr bwMode="auto">
          <a:xfrm>
            <a:off x="228600" y="1447800"/>
            <a:ext cx="8610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eaLnBrk="1" hangingPunct="1"/>
            <a:r>
              <a:rPr lang="en-US" sz="1600" dirty="0">
                <a:solidFill>
                  <a:srgbClr val="231F20"/>
                </a:solidFill>
                <a:latin typeface="Candara" pitchFamily="34" charset="0"/>
              </a:rPr>
              <a:t>In contemporary systems there is a growing interdependence between a firm’s information systems and its business capabilities. </a:t>
            </a:r>
          </a:p>
        </p:txBody>
      </p:sp>
      <p:sp>
        <p:nvSpPr>
          <p:cNvPr id="7" name="Rectangle 6"/>
          <p:cNvSpPr/>
          <p:nvPr/>
        </p:nvSpPr>
        <p:spPr>
          <a:xfrm>
            <a:off x="381000" y="5334000"/>
            <a:ext cx="8534400" cy="830997"/>
          </a:xfrm>
          <a:prstGeom prst="rect">
            <a:avLst/>
          </a:prstGeom>
        </p:spPr>
        <p:txBody>
          <a:bodyPr wrap="square">
            <a:spAutoFit/>
          </a:bodyPr>
          <a:lstStyle/>
          <a:p>
            <a:pPr eaLnBrk="1" hangingPunct="1"/>
            <a:r>
              <a:rPr lang="en-US" sz="1600" dirty="0">
                <a:solidFill>
                  <a:srgbClr val="231F20"/>
                </a:solidFill>
                <a:latin typeface="Candara" pitchFamily="34" charset="0"/>
              </a:rPr>
              <a:t>Changes in strategy, rules, and business processes increasingly require changes in hardware, software, databases, and telecommunications. Often, what the organization would like to do depends on what its systems will permit it to 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400" dirty="0"/>
              <a:t>To achieve </a:t>
            </a:r>
            <a:r>
              <a:rPr lang="en-US" sz="2400" u="sng" dirty="0"/>
              <a:t>six strategic business objectives</a:t>
            </a:r>
          </a:p>
          <a:p>
            <a:pPr lvl="1"/>
            <a:r>
              <a:rPr lang="en-US" sz="2000" dirty="0"/>
              <a:t>Operational excellence</a:t>
            </a:r>
          </a:p>
          <a:p>
            <a:pPr lvl="1"/>
            <a:r>
              <a:rPr lang="en-US" sz="2000" dirty="0"/>
              <a:t>New products, services, &amp; business models</a:t>
            </a:r>
          </a:p>
          <a:p>
            <a:pPr lvl="1"/>
            <a:r>
              <a:rPr lang="en-US" sz="2000" dirty="0"/>
              <a:t>Customer &amp; supplier intimacy</a:t>
            </a:r>
          </a:p>
          <a:p>
            <a:pPr lvl="1"/>
            <a:r>
              <a:rPr lang="en-US" sz="2000" dirty="0"/>
              <a:t>Improved decision making</a:t>
            </a:r>
          </a:p>
          <a:p>
            <a:pPr lvl="1"/>
            <a:r>
              <a:rPr lang="en-US" sz="2000" dirty="0"/>
              <a:t>Competitive advantage</a:t>
            </a:r>
          </a:p>
          <a:p>
            <a:pPr lvl="1"/>
            <a:r>
              <a:rPr lang="en-US" sz="2000" dirty="0"/>
              <a:t>Survival</a:t>
            </a:r>
          </a:p>
        </p:txBody>
      </p:sp>
      <p:sp>
        <p:nvSpPr>
          <p:cNvPr id="3" name="Title 2"/>
          <p:cNvSpPr>
            <a:spLocks noGrp="1"/>
          </p:cNvSpPr>
          <p:nvPr>
            <p:ph type="title"/>
          </p:nvPr>
        </p:nvSpPr>
        <p:spPr/>
        <p:txBody>
          <a:bodyPr/>
          <a:lstStyle/>
          <a:p>
            <a:r>
              <a:rPr lang="en-US" dirty="0"/>
              <a:t>Why Firms Invest in IS?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10521</TotalTime>
  <Words>3042</Words>
  <Application>Microsoft Office PowerPoint</Application>
  <PresentationFormat>On-screen Show (4:3)</PresentationFormat>
  <Paragraphs>330</Paragraphs>
  <Slides>32</Slides>
  <Notes>17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8" baseType="lpstr">
      <vt:lpstr>Arial</vt:lpstr>
      <vt:lpstr>Calibri</vt:lpstr>
      <vt:lpstr>Candara</vt:lpstr>
      <vt:lpstr>Times New Roman</vt:lpstr>
      <vt:lpstr>Office Theme</vt:lpstr>
      <vt:lpstr>Image</vt:lpstr>
      <vt:lpstr>MIS 107: Information Systems &amp; Computing  Lecture 1:  Information Systems in Global Business Today  by Prof. Md. Mahbubul Alam, PhD </vt:lpstr>
      <vt:lpstr>Learning Objectives</vt:lpstr>
      <vt:lpstr>MIS and business impact (1)</vt:lpstr>
      <vt:lpstr>MIS and business impact (2)</vt:lpstr>
      <vt:lpstr>MIS and business impact (3)</vt:lpstr>
      <vt:lpstr>Q1. How do business firms seek success from digitalization and/or globalization?</vt:lpstr>
      <vt:lpstr>In the emerging, the fully digital firm</vt:lpstr>
      <vt:lpstr>Interdependence between Organizations &amp; IT</vt:lpstr>
      <vt:lpstr>Why Firms Invest in IS?</vt:lpstr>
      <vt:lpstr>Operational excellence</vt:lpstr>
      <vt:lpstr>New products, services, &amp; business models</vt:lpstr>
      <vt:lpstr>Customer &amp; supplier intimacy</vt:lpstr>
      <vt:lpstr>Improved decision making</vt:lpstr>
      <vt:lpstr>Competitive advantage</vt:lpstr>
      <vt:lpstr>Survival</vt:lpstr>
      <vt:lpstr>Concept of MIS</vt:lpstr>
      <vt:lpstr>Concept of MIS (Cont’d)</vt:lpstr>
      <vt:lpstr>Information Vs. Data</vt:lpstr>
      <vt:lpstr>What is a system?</vt:lpstr>
      <vt:lpstr>Functions of an IS</vt:lpstr>
      <vt:lpstr>Computer/ computer software Vs. IS</vt:lpstr>
      <vt:lpstr>Information Systems Are More Than Computers</vt:lpstr>
      <vt:lpstr>Technology dimension of IS</vt:lpstr>
      <vt:lpstr>Organizational dimensions</vt:lpstr>
      <vt:lpstr>Management dimension of IS</vt:lpstr>
      <vt:lpstr>Business perspective on IS</vt:lpstr>
      <vt:lpstr>Complementary assets</vt:lpstr>
      <vt:lpstr>Contemporary Approaches to IS</vt:lpstr>
      <vt:lpstr>Contemporary approaches to IS</vt:lpstr>
      <vt:lpstr>A Sociotechnical Perspective on Information Systems</vt:lpstr>
      <vt:lpstr>IS Opportunities &amp; Challenges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Mahbu ALAM</dc:creator>
  <cp:lastModifiedBy>Md. Mahbubul Alam</cp:lastModifiedBy>
  <cp:revision>495</cp:revision>
  <dcterms:created xsi:type="dcterms:W3CDTF">2006-08-16T00:00:00Z</dcterms:created>
  <dcterms:modified xsi:type="dcterms:W3CDTF">2025-01-14T17:38:46Z</dcterms:modified>
</cp:coreProperties>
</file>