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6858000" cx="9144000"/>
  <p:notesSz cx="6858000" cy="9144000"/>
  <p:embeddedFontLst>
    <p:embeddedFont>
      <p:font typeface="Arial Narrow"/>
      <p:regular r:id="rId26"/>
      <p:bold r:id="rId27"/>
      <p:italic r:id="rId28"/>
      <p:boldItalic r:id="rId29"/>
    </p:embeddedFont>
    <p:embeddedFont>
      <p:font typeface="Courgette"/>
      <p:regular r:id="rId30"/>
    </p:embeddedFont>
    <p:embeddedFont>
      <p:font typeface="Century Gothic"/>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35" roundtripDataSignature="AMtx7mgySgqtuXEKNa1hS9A7lzZ3nfGdI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rialNarrow-regular.fntdata"/><Relationship Id="rId25" Type="http://schemas.openxmlformats.org/officeDocument/2006/relationships/slide" Target="slides/slide20.xml"/><Relationship Id="rId28" Type="http://schemas.openxmlformats.org/officeDocument/2006/relationships/font" Target="fonts/ArialNarrow-italic.fntdata"/><Relationship Id="rId27" Type="http://schemas.openxmlformats.org/officeDocument/2006/relationships/font" Target="fonts/ArialNarrow-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ArialNarrow-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CenturyGothic-regular.fntdata"/><Relationship Id="rId30" Type="http://schemas.openxmlformats.org/officeDocument/2006/relationships/font" Target="fonts/Courgette-regular.fntdata"/><Relationship Id="rId11" Type="http://schemas.openxmlformats.org/officeDocument/2006/relationships/slide" Target="slides/slide6.xml"/><Relationship Id="rId33" Type="http://schemas.openxmlformats.org/officeDocument/2006/relationships/font" Target="fonts/CenturyGothic-italic.fntdata"/><Relationship Id="rId10" Type="http://schemas.openxmlformats.org/officeDocument/2006/relationships/slide" Target="slides/slide5.xml"/><Relationship Id="rId32" Type="http://schemas.openxmlformats.org/officeDocument/2006/relationships/font" Target="fonts/CenturyGothic-bold.fntdata"/><Relationship Id="rId13" Type="http://schemas.openxmlformats.org/officeDocument/2006/relationships/slide" Target="slides/slide8.xml"/><Relationship Id="rId35" Type="http://customschemas.google.com/relationships/presentationmetadata" Target="metadata"/><Relationship Id="rId12" Type="http://schemas.openxmlformats.org/officeDocument/2006/relationships/slide" Target="slides/slide7.xml"/><Relationship Id="rId34" Type="http://schemas.openxmlformats.org/officeDocument/2006/relationships/font" Target="fonts/CenturyGothic-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6" name="Google Shape;246;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6" name="Shape 66"/>
        <p:cNvGrpSpPr/>
        <p:nvPr/>
      </p:nvGrpSpPr>
      <p:grpSpPr>
        <a:xfrm>
          <a:off x="0" y="0"/>
          <a:ext cx="0" cy="0"/>
          <a:chOff x="0" y="0"/>
          <a:chExt cx="0" cy="0"/>
        </a:xfrm>
      </p:grpSpPr>
      <p:sp>
        <p:nvSpPr>
          <p:cNvPr id="67" name="Google Shape;67;p3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31"/>
          <p:cNvSpPr/>
          <p:nvPr>
            <p:ph idx="2" type="pic"/>
          </p:nvPr>
        </p:nvSpPr>
        <p:spPr>
          <a:xfrm>
            <a:off x="1792288" y="612775"/>
            <a:ext cx="5486400" cy="4114800"/>
          </a:xfrm>
          <a:prstGeom prst="rect">
            <a:avLst/>
          </a:prstGeom>
          <a:noFill/>
          <a:ln>
            <a:noFill/>
          </a:ln>
        </p:spPr>
      </p:sp>
      <p:sp>
        <p:nvSpPr>
          <p:cNvPr id="69" name="Google Shape;69;p3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0" name="Google Shape;7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3" name="Shape 73"/>
        <p:cNvGrpSpPr/>
        <p:nvPr/>
      </p:nvGrpSpPr>
      <p:grpSpPr>
        <a:xfrm>
          <a:off x="0" y="0"/>
          <a:ext cx="0" cy="0"/>
          <a:chOff x="0" y="0"/>
          <a:chExt cx="0" cy="0"/>
        </a:xfrm>
      </p:grpSpPr>
      <p:sp>
        <p:nvSpPr>
          <p:cNvPr id="74" name="Google Shape;7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3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6" name="Google Shape;76;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9" name="Shape 79"/>
        <p:cNvGrpSpPr/>
        <p:nvPr/>
      </p:nvGrpSpPr>
      <p:grpSpPr>
        <a:xfrm>
          <a:off x="0" y="0"/>
          <a:ext cx="0" cy="0"/>
          <a:chOff x="0" y="0"/>
          <a:chExt cx="0" cy="0"/>
        </a:xfrm>
      </p:grpSpPr>
      <p:sp>
        <p:nvSpPr>
          <p:cNvPr id="80" name="Google Shape;80;p3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3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2" name="Google Shape;8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showMasterSp="0">
  <p:cSld name="4_Title and Content">
    <p:spTree>
      <p:nvGrpSpPr>
        <p:cNvPr id="21" name="Shape 2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2" name="Shape 22"/>
        <p:cNvGrpSpPr/>
        <p:nvPr/>
      </p:nvGrpSpPr>
      <p:grpSpPr>
        <a:xfrm>
          <a:off x="0" y="0"/>
          <a:ext cx="0" cy="0"/>
          <a:chOff x="0" y="0"/>
          <a:chExt cx="0" cy="0"/>
        </a:xfrm>
      </p:grpSpPr>
      <p:sp>
        <p:nvSpPr>
          <p:cNvPr id="23" name="Google Shape;23;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2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 name="Google Shape;25;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 name="Shape 28"/>
        <p:cNvGrpSpPr/>
        <p:nvPr/>
      </p:nvGrpSpPr>
      <p:grpSpPr>
        <a:xfrm>
          <a:off x="0" y="0"/>
          <a:ext cx="0" cy="0"/>
          <a:chOff x="0" y="0"/>
          <a:chExt cx="0" cy="0"/>
        </a:xfrm>
      </p:grpSpPr>
      <p:sp>
        <p:nvSpPr>
          <p:cNvPr id="29" name="Google Shape;29;p2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2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1" name="Google Shape;31;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4" name="Shape 34"/>
        <p:cNvGrpSpPr/>
        <p:nvPr/>
      </p:nvGrpSpPr>
      <p:grpSpPr>
        <a:xfrm>
          <a:off x="0" y="0"/>
          <a:ext cx="0" cy="0"/>
          <a:chOff x="0" y="0"/>
          <a:chExt cx="0" cy="0"/>
        </a:xfrm>
      </p:grpSpPr>
      <p:sp>
        <p:nvSpPr>
          <p:cNvPr id="35" name="Google Shape;35;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2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2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8" name="Google Shape;38;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1" name="Shape 41"/>
        <p:cNvGrpSpPr/>
        <p:nvPr/>
      </p:nvGrpSpPr>
      <p:grpSpPr>
        <a:xfrm>
          <a:off x="0" y="0"/>
          <a:ext cx="0" cy="0"/>
          <a:chOff x="0" y="0"/>
          <a:chExt cx="0" cy="0"/>
        </a:xfrm>
      </p:grpSpPr>
      <p:sp>
        <p:nvSpPr>
          <p:cNvPr id="42" name="Google Shape;42;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2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4" name="Google Shape;44;p2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5" name="Google Shape;45;p2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6" name="Google Shape;46;p2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7" name="Google Shape;47;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 name="Shape 50"/>
        <p:cNvGrpSpPr/>
        <p:nvPr/>
      </p:nvGrpSpPr>
      <p:grpSpPr>
        <a:xfrm>
          <a:off x="0" y="0"/>
          <a:ext cx="0" cy="0"/>
          <a:chOff x="0" y="0"/>
          <a:chExt cx="0" cy="0"/>
        </a:xfrm>
      </p:grpSpPr>
      <p:sp>
        <p:nvSpPr>
          <p:cNvPr id="51" name="Google Shape;51;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 name="Google Shape;52;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5" name="Shape 55"/>
        <p:cNvGrpSpPr/>
        <p:nvPr/>
      </p:nvGrpSpPr>
      <p:grpSpPr>
        <a:xfrm>
          <a:off x="0" y="0"/>
          <a:ext cx="0" cy="0"/>
          <a:chOff x="0" y="0"/>
          <a:chExt cx="0" cy="0"/>
        </a:xfrm>
      </p:grpSpPr>
      <p:sp>
        <p:nvSpPr>
          <p:cNvPr id="56" name="Google Shape;56;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9" name="Shape 59"/>
        <p:cNvGrpSpPr/>
        <p:nvPr/>
      </p:nvGrpSpPr>
      <p:grpSpPr>
        <a:xfrm>
          <a:off x="0" y="0"/>
          <a:ext cx="0" cy="0"/>
          <a:chOff x="0" y="0"/>
          <a:chExt cx="0" cy="0"/>
        </a:xfrm>
      </p:grpSpPr>
      <p:sp>
        <p:nvSpPr>
          <p:cNvPr id="60" name="Google Shape;60;p3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3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2" name="Google Shape;62;p3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3" name="Google Shape;63;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9.png"/><Relationship Id="rId6" Type="http://schemas.openxmlformats.org/officeDocument/2006/relationships/image" Target="../media/image12.jpg"/><Relationship Id="rId7"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jpg"/><Relationship Id="rId7"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3.png"/><Relationship Id="rId6" Type="http://schemas.openxmlformats.org/officeDocument/2006/relationships/image" Target="../media/image24.jpg"/><Relationship Id="rId7"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90" name="Google Shape;90;p1"/>
          <p:cNvSpPr txBox="1"/>
          <p:nvPr>
            <p:ph type="ctrTitle"/>
          </p:nvPr>
        </p:nvSpPr>
        <p:spPr>
          <a:xfrm>
            <a:off x="685800" y="1600200"/>
            <a:ext cx="7772400" cy="18288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FFFF00"/>
              </a:buClr>
              <a:buSzPts val="5400"/>
              <a:buFont typeface="Twentieth Century"/>
              <a:buNone/>
            </a:pPr>
            <a:r>
              <a:rPr lang="en-US" sz="5400">
                <a:solidFill>
                  <a:srgbClr val="FFFF00"/>
                </a:solidFill>
                <a:latin typeface="Twentieth Century"/>
                <a:ea typeface="Twentieth Century"/>
                <a:cs typeface="Twentieth Century"/>
                <a:sym typeface="Twentieth Century"/>
              </a:rPr>
              <a:t>Lecture 3</a:t>
            </a:r>
            <a:endParaRPr sz="5400">
              <a:solidFill>
                <a:srgbClr val="FFFF00"/>
              </a:solidFill>
              <a:latin typeface="Twentieth Century"/>
              <a:ea typeface="Twentieth Century"/>
              <a:cs typeface="Twentieth Century"/>
              <a:sym typeface="Twentieth Century"/>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0"/>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Calibri"/>
              <a:buNone/>
            </a:pPr>
            <a:r>
              <a:rPr lang="en-US" sz="2800">
                <a:solidFill>
                  <a:schemeClr val="lt1"/>
                </a:solidFill>
                <a:latin typeface="Calibri"/>
                <a:ea typeface="Calibri"/>
                <a:cs typeface="Calibri"/>
                <a:sym typeface="Calibri"/>
              </a:rPr>
              <a:t>Rennell’s Map: 18th Century</a:t>
            </a:r>
            <a:endParaRPr/>
          </a:p>
        </p:txBody>
      </p:sp>
      <p:sp>
        <p:nvSpPr>
          <p:cNvPr id="186" name="Google Shape;186;p10"/>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pic>
        <p:nvPicPr>
          <p:cNvPr id="187" name="Google Shape;187;p10"/>
          <p:cNvPicPr preferRelativeResize="0"/>
          <p:nvPr/>
        </p:nvPicPr>
        <p:blipFill rotWithShape="1">
          <a:blip r:embed="rId3">
            <a:alphaModFix/>
          </a:blip>
          <a:srcRect b="0" l="0" r="0" t="0"/>
          <a:stretch/>
        </p:blipFill>
        <p:spPr>
          <a:xfrm>
            <a:off x="685800" y="971895"/>
            <a:ext cx="7924800" cy="581085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1"/>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Calibri"/>
              <a:buNone/>
            </a:pPr>
            <a:r>
              <a:rPr lang="en-US" sz="2800">
                <a:solidFill>
                  <a:schemeClr val="lt1"/>
                </a:solidFill>
                <a:latin typeface="Calibri"/>
                <a:ea typeface="Calibri"/>
                <a:cs typeface="Calibri"/>
                <a:sym typeface="Calibri"/>
              </a:rPr>
              <a:t>Map: 20th Century</a:t>
            </a:r>
            <a:endParaRPr/>
          </a:p>
        </p:txBody>
      </p:sp>
      <p:sp>
        <p:nvSpPr>
          <p:cNvPr id="193" name="Google Shape;193;p11"/>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pic>
        <p:nvPicPr>
          <p:cNvPr id="194" name="Google Shape;194;p11"/>
          <p:cNvPicPr preferRelativeResize="0"/>
          <p:nvPr/>
        </p:nvPicPr>
        <p:blipFill rotWithShape="1">
          <a:blip r:embed="rId3">
            <a:alphaModFix/>
          </a:blip>
          <a:srcRect b="0" l="0" r="0" t="5210"/>
          <a:stretch/>
        </p:blipFill>
        <p:spPr>
          <a:xfrm>
            <a:off x="6626" y="838200"/>
            <a:ext cx="9143998" cy="612799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12"/>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Calibri"/>
              <a:buNone/>
            </a:pPr>
            <a:r>
              <a:rPr lang="en-US" sz="2800">
                <a:solidFill>
                  <a:schemeClr val="lt1"/>
                </a:solidFill>
                <a:latin typeface="Calibri"/>
                <a:ea typeface="Calibri"/>
                <a:cs typeface="Calibri"/>
                <a:sym typeface="Calibri"/>
              </a:rPr>
              <a:t>Elements of  a Map </a:t>
            </a:r>
            <a:endParaRPr sz="2800">
              <a:solidFill>
                <a:schemeClr val="lt1"/>
              </a:solidFill>
              <a:latin typeface="Calibri"/>
              <a:ea typeface="Calibri"/>
              <a:cs typeface="Calibri"/>
              <a:sym typeface="Calibri"/>
            </a:endParaRPr>
          </a:p>
        </p:txBody>
      </p:sp>
      <p:sp>
        <p:nvSpPr>
          <p:cNvPr id="200" name="Google Shape;200;p12"/>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sp>
        <p:nvSpPr>
          <p:cNvPr id="201" name="Google Shape;201;p12"/>
          <p:cNvSpPr/>
          <p:nvPr/>
        </p:nvSpPr>
        <p:spPr>
          <a:xfrm>
            <a:off x="0" y="1066800"/>
            <a:ext cx="9144000" cy="5539978"/>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000099"/>
              </a:buClr>
              <a:buSzPts val="2800"/>
              <a:buFont typeface="Noto Sans Symbols"/>
              <a:buChar char="❖"/>
            </a:pPr>
            <a:r>
              <a:rPr lang="en-US" sz="2800">
                <a:solidFill>
                  <a:srgbClr val="000099"/>
                </a:solidFill>
                <a:latin typeface="Calibri"/>
                <a:ea typeface="Calibri"/>
                <a:cs typeface="Calibri"/>
                <a:sym typeface="Calibri"/>
              </a:rPr>
              <a:t>Ti</a:t>
            </a:r>
            <a:r>
              <a:rPr lang="en-US" sz="2800">
                <a:solidFill>
                  <a:srgbClr val="000099"/>
                </a:solidFill>
                <a:latin typeface="Arial Narrow"/>
                <a:ea typeface="Arial Narrow"/>
                <a:cs typeface="Arial Narrow"/>
                <a:sym typeface="Arial Narrow"/>
              </a:rPr>
              <a:t>tle : </a:t>
            </a:r>
            <a:r>
              <a:rPr lang="en-US" sz="2800">
                <a:solidFill>
                  <a:schemeClr val="dk1"/>
                </a:solidFill>
                <a:latin typeface="Arial Narrow"/>
                <a:ea typeface="Arial Narrow"/>
                <a:cs typeface="Arial Narrow"/>
                <a:sym typeface="Arial Narrow"/>
              </a:rPr>
              <a:t>What the map about</a:t>
            </a:r>
            <a:endParaRPr sz="2800">
              <a:solidFill>
                <a:schemeClr val="dk1"/>
              </a:solidFill>
              <a:latin typeface="Arial Narrow"/>
              <a:ea typeface="Arial Narrow"/>
              <a:cs typeface="Arial Narrow"/>
              <a:sym typeface="Arial Narrow"/>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Sub-Title: </a:t>
            </a:r>
            <a:r>
              <a:rPr lang="en-US" sz="2800">
                <a:solidFill>
                  <a:schemeClr val="dk1"/>
                </a:solidFill>
                <a:latin typeface="Arial Narrow"/>
                <a:ea typeface="Arial Narrow"/>
                <a:cs typeface="Arial Narrow"/>
                <a:sym typeface="Arial Narrow"/>
              </a:rPr>
              <a:t>What the map about a particular aspect</a:t>
            </a:r>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Symbols: </a:t>
            </a:r>
            <a:r>
              <a:rPr lang="en-US" sz="2800">
                <a:solidFill>
                  <a:schemeClr val="dk1"/>
                </a:solidFill>
                <a:latin typeface="Arial Narrow"/>
                <a:ea typeface="Arial Narrow"/>
                <a:cs typeface="Arial Narrow"/>
                <a:sym typeface="Arial Narrow"/>
              </a:rPr>
              <a:t>Pictures used instated of words</a:t>
            </a:r>
            <a:endParaRPr sz="2800">
              <a:solidFill>
                <a:schemeClr val="dk1"/>
              </a:solidFill>
              <a:latin typeface="Arial Narrow"/>
              <a:ea typeface="Arial Narrow"/>
              <a:cs typeface="Arial Narrow"/>
              <a:sym typeface="Arial Narrow"/>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Legends</a:t>
            </a:r>
            <a:r>
              <a:rPr lang="en-US" sz="2800">
                <a:solidFill>
                  <a:schemeClr val="dk1"/>
                </a:solidFill>
                <a:latin typeface="Arial Narrow"/>
                <a:ea typeface="Arial Narrow"/>
                <a:cs typeface="Arial Narrow"/>
                <a:sym typeface="Arial Narrow"/>
              </a:rPr>
              <a:t> : Explain meaning of Symbols and Colour</a:t>
            </a:r>
            <a:endParaRPr sz="2800">
              <a:solidFill>
                <a:schemeClr val="dk1"/>
              </a:solidFill>
              <a:latin typeface="Arial Narrow"/>
              <a:ea typeface="Arial Narrow"/>
              <a:cs typeface="Arial Narrow"/>
              <a:sym typeface="Arial Narrow"/>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Colour: </a:t>
            </a:r>
            <a:r>
              <a:rPr lang="en-US" sz="2800">
                <a:solidFill>
                  <a:schemeClr val="dk1"/>
                </a:solidFill>
                <a:latin typeface="Arial Narrow"/>
                <a:ea typeface="Arial Narrow"/>
                <a:cs typeface="Arial Narrow"/>
                <a:sym typeface="Arial Narrow"/>
              </a:rPr>
              <a:t>Highlights important or different information to help interpret maps.</a:t>
            </a:r>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Grid Reference : </a:t>
            </a:r>
            <a:r>
              <a:rPr lang="en-US" sz="2800">
                <a:solidFill>
                  <a:schemeClr val="dk1"/>
                </a:solidFill>
                <a:latin typeface="Arial Narrow"/>
                <a:ea typeface="Arial Narrow"/>
                <a:cs typeface="Arial Narrow"/>
                <a:sym typeface="Arial Narrow"/>
              </a:rPr>
              <a:t>Intersecting lines to help locate specific place on the map</a:t>
            </a:r>
            <a:endParaRPr sz="2800">
              <a:solidFill>
                <a:schemeClr val="dk1"/>
              </a:solidFill>
              <a:latin typeface="Arial Narrow"/>
              <a:ea typeface="Arial Narrow"/>
              <a:cs typeface="Arial Narrow"/>
              <a:sym typeface="Arial Narrow"/>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Scale: </a:t>
            </a:r>
            <a:r>
              <a:rPr lang="en-US" sz="2800">
                <a:solidFill>
                  <a:schemeClr val="dk1"/>
                </a:solidFill>
                <a:latin typeface="Arial Narrow"/>
                <a:ea typeface="Arial Narrow"/>
                <a:cs typeface="Arial Narrow"/>
                <a:sym typeface="Arial Narrow"/>
              </a:rPr>
              <a:t>Show the Proportion of map to real life </a:t>
            </a:r>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Direction or North Line: </a:t>
            </a:r>
            <a:r>
              <a:rPr lang="en-US" sz="2800">
                <a:solidFill>
                  <a:schemeClr val="dk1"/>
                </a:solidFill>
                <a:latin typeface="Arial Narrow"/>
                <a:ea typeface="Arial Narrow"/>
                <a:cs typeface="Arial Narrow"/>
                <a:sym typeface="Arial Narrow"/>
              </a:rPr>
              <a:t>Orientation of map</a:t>
            </a:r>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Boundary</a:t>
            </a:r>
            <a:r>
              <a:rPr lang="en-US" sz="2800">
                <a:solidFill>
                  <a:schemeClr val="dk1"/>
                </a:solidFill>
                <a:latin typeface="Arial Narrow"/>
                <a:ea typeface="Arial Narrow"/>
                <a:cs typeface="Arial Narrow"/>
                <a:sym typeface="Arial Narrow"/>
              </a:rPr>
              <a:t> (Political/administrative)</a:t>
            </a:r>
            <a:endParaRPr/>
          </a:p>
          <a:p>
            <a:pPr indent="-285750" lvl="0" marL="285750" marR="0" rtl="0" algn="l">
              <a:spcBef>
                <a:spcPts val="0"/>
              </a:spcBef>
              <a:spcAft>
                <a:spcPts val="0"/>
              </a:spcAft>
              <a:buClr>
                <a:srgbClr val="000099"/>
              </a:buClr>
              <a:buSzPts val="2800"/>
              <a:buFont typeface="Noto Sans Symbols"/>
              <a:buChar char="❖"/>
            </a:pPr>
            <a:r>
              <a:rPr b="1" lang="en-US" sz="2800">
                <a:solidFill>
                  <a:srgbClr val="000099"/>
                </a:solidFill>
                <a:latin typeface="Arial Narrow"/>
                <a:ea typeface="Arial Narrow"/>
                <a:cs typeface="Arial Narrow"/>
                <a:sym typeface="Arial Narrow"/>
              </a:rPr>
              <a:t>Reference, Year.</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3"/>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Calibri"/>
              <a:buNone/>
            </a:pPr>
            <a:r>
              <a:rPr lang="en-US" sz="2800">
                <a:solidFill>
                  <a:schemeClr val="lt1"/>
                </a:solidFill>
                <a:latin typeface="Calibri"/>
                <a:ea typeface="Calibri"/>
                <a:cs typeface="Calibri"/>
                <a:sym typeface="Calibri"/>
              </a:rPr>
              <a:t>Important of  Map Elements </a:t>
            </a:r>
            <a:endParaRPr sz="2800">
              <a:solidFill>
                <a:schemeClr val="lt1"/>
              </a:solidFill>
              <a:latin typeface="Calibri"/>
              <a:ea typeface="Calibri"/>
              <a:cs typeface="Calibri"/>
              <a:sym typeface="Calibri"/>
            </a:endParaRPr>
          </a:p>
        </p:txBody>
      </p:sp>
      <p:sp>
        <p:nvSpPr>
          <p:cNvPr id="207" name="Google Shape;207;p13"/>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sp>
        <p:nvSpPr>
          <p:cNvPr id="208" name="Google Shape;208;p13"/>
          <p:cNvSpPr/>
          <p:nvPr/>
        </p:nvSpPr>
        <p:spPr>
          <a:xfrm>
            <a:off x="419100" y="1066800"/>
            <a:ext cx="8267700" cy="4293483"/>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50000"/>
              </a:lnSpc>
              <a:spcBef>
                <a:spcPts val="0"/>
              </a:spcBef>
              <a:spcAft>
                <a:spcPts val="0"/>
              </a:spcAft>
              <a:buClr>
                <a:schemeClr val="dk1"/>
              </a:buClr>
              <a:buSzPts val="2600"/>
              <a:buFont typeface="Noto Sans Symbols"/>
              <a:buChar char="❖"/>
            </a:pPr>
            <a:r>
              <a:rPr lang="en-US" sz="2600">
                <a:solidFill>
                  <a:schemeClr val="dk1"/>
                </a:solidFill>
                <a:latin typeface="Arial Narrow"/>
                <a:ea typeface="Arial Narrow"/>
                <a:cs typeface="Arial Narrow"/>
                <a:sym typeface="Arial Narrow"/>
              </a:rPr>
              <a:t>Map Projections when the features of a globe are transferred onto flat surfaces. </a:t>
            </a:r>
            <a:endParaRPr sz="2600">
              <a:solidFill>
                <a:schemeClr val="dk1"/>
              </a:solidFill>
              <a:latin typeface="Arial Narrow"/>
              <a:ea typeface="Arial Narrow"/>
              <a:cs typeface="Arial Narrow"/>
              <a:sym typeface="Arial Narrow"/>
            </a:endParaRPr>
          </a:p>
          <a:p>
            <a:pPr indent="-285750" lvl="0" marL="285750" marR="0" rtl="0" algn="just">
              <a:lnSpc>
                <a:spcPct val="150000"/>
              </a:lnSpc>
              <a:spcBef>
                <a:spcPts val="0"/>
              </a:spcBef>
              <a:spcAft>
                <a:spcPts val="0"/>
              </a:spcAft>
              <a:buClr>
                <a:schemeClr val="dk1"/>
              </a:buClr>
              <a:buSzPts val="2600"/>
              <a:buFont typeface="Noto Sans Symbols"/>
              <a:buChar char="❖"/>
            </a:pPr>
            <a:r>
              <a:rPr lang="en-US" sz="2600">
                <a:solidFill>
                  <a:schemeClr val="dk1"/>
                </a:solidFill>
                <a:latin typeface="Arial Narrow"/>
                <a:ea typeface="Arial Narrow"/>
                <a:cs typeface="Arial Narrow"/>
                <a:sym typeface="Arial Narrow"/>
              </a:rPr>
              <a:t>Map Scale Represents the RATIO of the distance between the points on the earth and the distance between the two corresponding points on the map.</a:t>
            </a:r>
            <a:endParaRPr/>
          </a:p>
          <a:p>
            <a:pPr indent="-285750" lvl="0" marL="285750" marR="0" rtl="0" algn="just">
              <a:lnSpc>
                <a:spcPct val="150000"/>
              </a:lnSpc>
              <a:spcBef>
                <a:spcPts val="0"/>
              </a:spcBef>
              <a:spcAft>
                <a:spcPts val="0"/>
              </a:spcAft>
              <a:buClr>
                <a:schemeClr val="dk1"/>
              </a:buClr>
              <a:buSzPts val="2600"/>
              <a:buFont typeface="Noto Sans Symbols"/>
              <a:buChar char="❖"/>
            </a:pPr>
            <a:r>
              <a:rPr lang="en-US" sz="2600">
                <a:solidFill>
                  <a:schemeClr val="dk1"/>
                </a:solidFill>
                <a:latin typeface="Arial Narrow"/>
                <a:ea typeface="Arial Narrow"/>
                <a:cs typeface="Arial Narrow"/>
                <a:sym typeface="Arial Narrow"/>
              </a:rPr>
              <a:t>Grid References Used to locate places on a map. </a:t>
            </a:r>
            <a:endParaRPr sz="2600">
              <a:solidFill>
                <a:schemeClr val="dk1"/>
              </a:solidFill>
              <a:latin typeface="Arial Narrow"/>
              <a:ea typeface="Arial Narrow"/>
              <a:cs typeface="Arial Narrow"/>
              <a:sym typeface="Arial Narrow"/>
            </a:endParaRPr>
          </a:p>
          <a:p>
            <a:pPr indent="-285750" lvl="0" marL="285750" marR="0" rtl="0" algn="just">
              <a:lnSpc>
                <a:spcPct val="150000"/>
              </a:lnSpc>
              <a:spcBef>
                <a:spcPts val="0"/>
              </a:spcBef>
              <a:spcAft>
                <a:spcPts val="0"/>
              </a:spcAft>
              <a:buClr>
                <a:schemeClr val="dk1"/>
              </a:buClr>
              <a:buSzPts val="2600"/>
              <a:buFont typeface="Noto Sans Symbols"/>
              <a:buChar char="❖"/>
            </a:pPr>
            <a:r>
              <a:rPr lang="en-US" sz="2600">
                <a:solidFill>
                  <a:schemeClr val="dk1"/>
                </a:solidFill>
                <a:latin typeface="Arial Narrow"/>
                <a:ea typeface="Arial Narrow"/>
                <a:cs typeface="Arial Narrow"/>
                <a:sym typeface="Arial Narrow"/>
              </a:rPr>
              <a:t>Can be latitude, longitude.</a:t>
            </a:r>
            <a:endParaRPr sz="2600">
              <a:solidFill>
                <a:schemeClr val="dk1"/>
              </a:solidFill>
              <a:latin typeface="Arial Narrow"/>
              <a:ea typeface="Arial Narrow"/>
              <a:cs typeface="Arial Narrow"/>
              <a:sym typeface="Arial Narrow"/>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4"/>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lang="en-US" sz="2800">
                <a:solidFill>
                  <a:schemeClr val="lt1"/>
                </a:solidFill>
                <a:latin typeface="Arial Narrow"/>
                <a:ea typeface="Arial Narrow"/>
                <a:cs typeface="Arial Narrow"/>
                <a:sym typeface="Arial Narrow"/>
              </a:rPr>
              <a:t>Definition of Map Scale </a:t>
            </a:r>
            <a:endParaRPr sz="2800">
              <a:solidFill>
                <a:schemeClr val="lt1"/>
              </a:solidFill>
              <a:latin typeface="Arial Narrow"/>
              <a:ea typeface="Arial Narrow"/>
              <a:cs typeface="Arial Narrow"/>
              <a:sym typeface="Arial Narrow"/>
            </a:endParaRPr>
          </a:p>
        </p:txBody>
      </p:sp>
      <p:sp>
        <p:nvSpPr>
          <p:cNvPr id="214" name="Google Shape;214;p14"/>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sp>
        <p:nvSpPr>
          <p:cNvPr id="215" name="Google Shape;215;p14"/>
          <p:cNvSpPr/>
          <p:nvPr/>
        </p:nvSpPr>
        <p:spPr>
          <a:xfrm>
            <a:off x="419100" y="1066800"/>
            <a:ext cx="87249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216" name="Google Shape;216;p14"/>
          <p:cNvSpPr/>
          <p:nvPr/>
        </p:nvSpPr>
        <p:spPr>
          <a:xfrm>
            <a:off x="419100" y="1086678"/>
            <a:ext cx="8610600" cy="5632311"/>
          </a:xfrm>
          <a:prstGeom prst="rect">
            <a:avLst/>
          </a:prstGeom>
          <a:noFill/>
          <a:ln>
            <a:noFill/>
          </a:ln>
        </p:spPr>
        <p:txBody>
          <a:bodyPr anchorCtr="0" anchor="t" bIns="45700" lIns="91425" spcFirstLastPara="1" rIns="91425" wrap="square" tIns="45700">
            <a:spAutoFit/>
          </a:bodyPr>
          <a:lstStyle/>
          <a:p>
            <a:pPr indent="-342900" lvl="0" marL="342900" marR="0" rtl="0" algn="just">
              <a:spcBef>
                <a:spcPts val="0"/>
              </a:spcBef>
              <a:spcAft>
                <a:spcPts val="0"/>
              </a:spcAft>
              <a:buClr>
                <a:srgbClr val="C00000"/>
              </a:buClr>
              <a:buSzPts val="3600"/>
              <a:buFont typeface="Noto Sans Symbols"/>
              <a:buChar char="❖"/>
            </a:pPr>
            <a:r>
              <a:rPr lang="en-US" sz="3600">
                <a:solidFill>
                  <a:srgbClr val="C00000"/>
                </a:solidFill>
                <a:latin typeface="Arial Narrow"/>
                <a:ea typeface="Arial Narrow"/>
                <a:cs typeface="Arial Narrow"/>
                <a:sym typeface="Arial Narrow"/>
              </a:rPr>
              <a:t>Map scale refers to the relationship (or ratio) between distance on a map and the corresponding distance on the ground. For example, on a 1:100000 scale map, 1cm on the map equals 1km on the ground”. </a:t>
            </a:r>
            <a:endParaRPr/>
          </a:p>
          <a:p>
            <a:pPr indent="0" lvl="0" marL="0" marR="0" rtl="0" algn="just">
              <a:spcBef>
                <a:spcPts val="0"/>
              </a:spcBef>
              <a:spcAft>
                <a:spcPts val="0"/>
              </a:spcAft>
              <a:buNone/>
            </a:pPr>
            <a:r>
              <a:t/>
            </a:r>
            <a:endParaRPr sz="3600">
              <a:solidFill>
                <a:schemeClr val="dk1"/>
              </a:solidFill>
              <a:latin typeface="Arial Narrow"/>
              <a:ea typeface="Arial Narrow"/>
              <a:cs typeface="Arial Narrow"/>
              <a:sym typeface="Arial Narrow"/>
            </a:endParaRPr>
          </a:p>
          <a:p>
            <a:pPr indent="-342900" lvl="0" marL="342900" marR="0" rtl="0" algn="just">
              <a:spcBef>
                <a:spcPts val="0"/>
              </a:spcBef>
              <a:spcAft>
                <a:spcPts val="0"/>
              </a:spcAft>
              <a:buClr>
                <a:srgbClr val="0033CC"/>
              </a:buClr>
              <a:buSzPts val="3600"/>
              <a:buFont typeface="Noto Sans Symbols"/>
              <a:buChar char="❖"/>
            </a:pPr>
            <a:r>
              <a:rPr lang="en-US" sz="3600">
                <a:solidFill>
                  <a:srgbClr val="0033CC"/>
                </a:solidFill>
                <a:latin typeface="Arial Narrow"/>
                <a:ea typeface="Arial Narrow"/>
                <a:cs typeface="Arial Narrow"/>
                <a:sym typeface="Arial Narrow"/>
              </a:rPr>
              <a:t>A map scale is the map distance ratio that corresponds to the actual ground distance. The scale on the map presents a distance measurement between each landmark. </a:t>
            </a:r>
            <a:endParaRPr sz="3600">
              <a:solidFill>
                <a:schemeClr val="dk1"/>
              </a:solidFill>
              <a:latin typeface="Arial Narrow"/>
              <a:ea typeface="Arial Narrow"/>
              <a:cs typeface="Arial Narrow"/>
              <a:sym typeface="Arial Narrow"/>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5"/>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lang="en-US" sz="2800">
                <a:solidFill>
                  <a:schemeClr val="lt1"/>
                </a:solidFill>
                <a:latin typeface="Arial Narrow"/>
                <a:ea typeface="Arial Narrow"/>
                <a:cs typeface="Arial Narrow"/>
                <a:sym typeface="Arial Narrow"/>
              </a:rPr>
              <a:t>Importance of Map Scale </a:t>
            </a:r>
            <a:endParaRPr sz="2800">
              <a:solidFill>
                <a:schemeClr val="lt1"/>
              </a:solidFill>
              <a:latin typeface="Arial Narrow"/>
              <a:ea typeface="Arial Narrow"/>
              <a:cs typeface="Arial Narrow"/>
              <a:sym typeface="Arial Narrow"/>
            </a:endParaRPr>
          </a:p>
        </p:txBody>
      </p:sp>
      <p:sp>
        <p:nvSpPr>
          <p:cNvPr id="222" name="Google Shape;222;p15"/>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sp>
        <p:nvSpPr>
          <p:cNvPr id="223" name="Google Shape;223;p15"/>
          <p:cNvSpPr/>
          <p:nvPr/>
        </p:nvSpPr>
        <p:spPr>
          <a:xfrm>
            <a:off x="251790" y="1295400"/>
            <a:ext cx="8587409" cy="4832092"/>
          </a:xfrm>
          <a:prstGeom prst="rect">
            <a:avLst/>
          </a:prstGeom>
          <a:noFill/>
          <a:ln>
            <a:noFill/>
          </a:ln>
        </p:spPr>
        <p:txBody>
          <a:bodyPr anchorCtr="0" anchor="t" bIns="45700" lIns="91425" spcFirstLastPara="1" rIns="91425" wrap="square" tIns="45700">
            <a:spAutoFit/>
          </a:bodyPr>
          <a:lstStyle/>
          <a:p>
            <a:pPr indent="-342900" lvl="0" marL="342900" marR="0" rtl="0" algn="just">
              <a:spcBef>
                <a:spcPts val="0"/>
              </a:spcBef>
              <a:spcAft>
                <a:spcPts val="0"/>
              </a:spcAft>
              <a:buClr>
                <a:schemeClr val="dk1"/>
              </a:buClr>
              <a:buSzPts val="2800"/>
              <a:buFont typeface="Noto Sans Symbols"/>
              <a:buChar char="❖"/>
            </a:pPr>
            <a:r>
              <a:rPr lang="en-US" sz="2800">
                <a:solidFill>
                  <a:schemeClr val="dk1"/>
                </a:solidFill>
                <a:latin typeface="Arial Narrow"/>
                <a:ea typeface="Arial Narrow"/>
                <a:cs typeface="Arial Narrow"/>
                <a:sym typeface="Arial Narrow"/>
              </a:rPr>
              <a:t>Scale prevents confusion between two or more landmarks. Each scale provides factual information to avoid misidentification of a landmark.</a:t>
            </a:r>
            <a:endParaRPr/>
          </a:p>
          <a:p>
            <a:pPr indent="-165100" lvl="0" marL="342900" marR="0" rtl="0" algn="just">
              <a:spcBef>
                <a:spcPts val="0"/>
              </a:spcBef>
              <a:spcAft>
                <a:spcPts val="0"/>
              </a:spcAft>
              <a:buClr>
                <a:schemeClr val="dk1"/>
              </a:buClr>
              <a:buSzPts val="2800"/>
              <a:buFont typeface="Noto Sans Symbols"/>
              <a:buNone/>
            </a:pPr>
            <a:r>
              <a:t/>
            </a:r>
            <a:endParaRPr sz="2800">
              <a:solidFill>
                <a:schemeClr val="dk1"/>
              </a:solidFill>
              <a:latin typeface="Arial Narrow"/>
              <a:ea typeface="Arial Narrow"/>
              <a:cs typeface="Arial Narrow"/>
              <a:sym typeface="Arial Narrow"/>
            </a:endParaRPr>
          </a:p>
          <a:p>
            <a:pPr indent="-342900" lvl="0" marL="342900" marR="0" rtl="0" algn="just">
              <a:spcBef>
                <a:spcPts val="0"/>
              </a:spcBef>
              <a:spcAft>
                <a:spcPts val="0"/>
              </a:spcAft>
              <a:buClr>
                <a:schemeClr val="dk1"/>
              </a:buClr>
              <a:buSzPts val="2800"/>
              <a:buFont typeface="Noto Sans Symbols"/>
              <a:buChar char="❖"/>
            </a:pPr>
            <a:r>
              <a:rPr lang="en-US" sz="2800">
                <a:solidFill>
                  <a:schemeClr val="dk1"/>
                </a:solidFill>
                <a:latin typeface="Arial Narrow"/>
                <a:ea typeface="Arial Narrow"/>
                <a:cs typeface="Arial Narrow"/>
                <a:sym typeface="Arial Narrow"/>
              </a:rPr>
              <a:t>Measurements on each landmark scale help travelers cut travel time. There are numeric ratios indicated in the scale to calculate an estimated travel time.</a:t>
            </a:r>
            <a:endParaRPr/>
          </a:p>
          <a:p>
            <a:pPr indent="-165100" lvl="0" marL="342900" marR="0" rtl="0" algn="just">
              <a:spcBef>
                <a:spcPts val="0"/>
              </a:spcBef>
              <a:spcAft>
                <a:spcPts val="0"/>
              </a:spcAft>
              <a:buClr>
                <a:schemeClr val="dk1"/>
              </a:buClr>
              <a:buSzPts val="2800"/>
              <a:buFont typeface="Noto Sans Symbols"/>
              <a:buNone/>
            </a:pPr>
            <a:r>
              <a:t/>
            </a:r>
            <a:endParaRPr sz="2800">
              <a:solidFill>
                <a:schemeClr val="dk1"/>
              </a:solidFill>
              <a:latin typeface="Arial Narrow"/>
              <a:ea typeface="Arial Narrow"/>
              <a:cs typeface="Arial Narrow"/>
              <a:sym typeface="Arial Narrow"/>
            </a:endParaRPr>
          </a:p>
          <a:p>
            <a:pPr indent="-342900" lvl="0" marL="342900" marR="0" rtl="0" algn="just">
              <a:spcBef>
                <a:spcPts val="0"/>
              </a:spcBef>
              <a:spcAft>
                <a:spcPts val="0"/>
              </a:spcAft>
              <a:buClr>
                <a:schemeClr val="dk1"/>
              </a:buClr>
              <a:buSzPts val="2800"/>
              <a:buFont typeface="Noto Sans Symbols"/>
              <a:buChar char="❖"/>
            </a:pPr>
            <a:r>
              <a:rPr lang="en-US" sz="2800">
                <a:solidFill>
                  <a:schemeClr val="dk1"/>
                </a:solidFill>
                <a:latin typeface="Arial Narrow"/>
                <a:ea typeface="Arial Narrow"/>
                <a:cs typeface="Arial Narrow"/>
                <a:sym typeface="Arial Narrow"/>
              </a:rPr>
              <a:t>A map scale informs the public if landmarks are disappeared. These are demolished buildings and roads affected by either nature or human beings.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6"/>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lang="en-US" sz="2800">
                <a:solidFill>
                  <a:schemeClr val="lt1"/>
                </a:solidFill>
                <a:latin typeface="Arial Narrow"/>
                <a:ea typeface="Arial Narrow"/>
                <a:cs typeface="Arial Narrow"/>
                <a:sym typeface="Arial Narrow"/>
              </a:rPr>
              <a:t>Difference Between Large Scale Map and Small Scale Map:</a:t>
            </a:r>
            <a:endParaRPr/>
          </a:p>
        </p:txBody>
      </p:sp>
      <p:sp>
        <p:nvSpPr>
          <p:cNvPr id="229" name="Google Shape;229;p16"/>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chemeClr val="dk1"/>
              </a:buClr>
              <a:buSzPts val="2400"/>
              <a:buFont typeface="Arial"/>
              <a:buNone/>
            </a:pPr>
            <a:r>
              <a:t/>
            </a:r>
            <a:endParaRPr sz="2400">
              <a:solidFill>
                <a:schemeClr val="dk1"/>
              </a:solidFill>
              <a:latin typeface="Arial Narrow"/>
              <a:ea typeface="Arial Narrow"/>
              <a:cs typeface="Arial Narrow"/>
              <a:sym typeface="Arial Narrow"/>
            </a:endParaRPr>
          </a:p>
        </p:txBody>
      </p:sp>
      <p:sp>
        <p:nvSpPr>
          <p:cNvPr id="230" name="Google Shape;230;p16"/>
          <p:cNvSpPr/>
          <p:nvPr/>
        </p:nvSpPr>
        <p:spPr>
          <a:xfrm>
            <a:off x="419100" y="1066800"/>
            <a:ext cx="87249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231" name="Google Shape;231;p16"/>
          <p:cNvSpPr/>
          <p:nvPr/>
        </p:nvSpPr>
        <p:spPr>
          <a:xfrm>
            <a:off x="381000" y="1053548"/>
            <a:ext cx="8610600" cy="526297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800">
                <a:solidFill>
                  <a:srgbClr val="0070C0"/>
                </a:solidFill>
                <a:latin typeface="Arial Narrow"/>
                <a:ea typeface="Arial Narrow"/>
                <a:cs typeface="Arial Narrow"/>
                <a:sym typeface="Arial Narrow"/>
              </a:rPr>
              <a:t>Large Scale Map</a:t>
            </a:r>
            <a:endParaRPr/>
          </a:p>
          <a:p>
            <a:pPr indent="0" lvl="0" marL="0" marR="0" rtl="0" algn="just">
              <a:spcBef>
                <a:spcPts val="0"/>
              </a:spcBef>
              <a:spcAft>
                <a:spcPts val="0"/>
              </a:spcAft>
              <a:buNone/>
            </a:pPr>
            <a:r>
              <a:t/>
            </a:r>
            <a:endParaRPr b="1" sz="2800">
              <a:solidFill>
                <a:srgbClr val="0070C0"/>
              </a:solidFill>
              <a:latin typeface="Arial Narrow"/>
              <a:ea typeface="Arial Narrow"/>
              <a:cs typeface="Arial Narrow"/>
              <a:sym typeface="Arial Narrow"/>
            </a:endParaRPr>
          </a:p>
          <a:p>
            <a:pPr indent="0" lvl="0" marL="0" marR="0" rtl="0" algn="just">
              <a:spcBef>
                <a:spcPts val="0"/>
              </a:spcBef>
              <a:spcAft>
                <a:spcPts val="0"/>
              </a:spcAft>
              <a:buNone/>
            </a:pPr>
            <a:r>
              <a:rPr lang="en-US" sz="2800">
                <a:solidFill>
                  <a:schemeClr val="dk1"/>
                </a:solidFill>
                <a:latin typeface="Arial Narrow"/>
                <a:ea typeface="Arial Narrow"/>
                <a:cs typeface="Arial Narrow"/>
                <a:sym typeface="Arial Narrow"/>
              </a:rPr>
              <a:t>A large scale map makes every object or a landmark appear larger. Building and roads are clearly recognizable. The large scale map shows the name of malls, bridges, and the names of streets.</a:t>
            </a:r>
            <a:endParaRPr/>
          </a:p>
          <a:p>
            <a:pPr indent="0" lvl="0" marL="0" marR="0" rtl="0" algn="just">
              <a:spcBef>
                <a:spcPts val="0"/>
              </a:spcBef>
              <a:spcAft>
                <a:spcPts val="0"/>
              </a:spcAft>
              <a:buNone/>
            </a:pPr>
            <a:r>
              <a:t/>
            </a:r>
            <a:endParaRPr sz="2800">
              <a:solidFill>
                <a:schemeClr val="dk1"/>
              </a:solidFill>
              <a:latin typeface="Arial Narrow"/>
              <a:ea typeface="Arial Narrow"/>
              <a:cs typeface="Arial Narrow"/>
              <a:sym typeface="Arial Narrow"/>
            </a:endParaRPr>
          </a:p>
          <a:p>
            <a:pPr indent="0" lvl="0" marL="0" marR="0" rtl="0" algn="just">
              <a:spcBef>
                <a:spcPts val="0"/>
              </a:spcBef>
              <a:spcAft>
                <a:spcPts val="0"/>
              </a:spcAft>
              <a:buNone/>
            </a:pPr>
            <a:r>
              <a:rPr b="1" lang="en-US" sz="2800">
                <a:solidFill>
                  <a:srgbClr val="0070C0"/>
                </a:solidFill>
                <a:latin typeface="Arial Narrow"/>
                <a:ea typeface="Arial Narrow"/>
                <a:cs typeface="Arial Narrow"/>
                <a:sym typeface="Arial Narrow"/>
              </a:rPr>
              <a:t>2. Small Scale Map </a:t>
            </a:r>
            <a:endParaRPr/>
          </a:p>
          <a:p>
            <a:pPr indent="0" lvl="0" marL="0" marR="0" rtl="0" algn="just">
              <a:spcBef>
                <a:spcPts val="0"/>
              </a:spcBef>
              <a:spcAft>
                <a:spcPts val="0"/>
              </a:spcAft>
              <a:buNone/>
            </a:pPr>
            <a:r>
              <a:rPr lang="en-US" sz="2800">
                <a:solidFill>
                  <a:schemeClr val="dk1"/>
                </a:solidFill>
                <a:latin typeface="Arial Narrow"/>
                <a:ea typeface="Arial Narrow"/>
                <a:cs typeface="Arial Narrow"/>
                <a:sym typeface="Arial Narrow"/>
              </a:rPr>
              <a:t>A small scale map makes objects and landmarks appear smaller. The building, road, bridge, or any land feature is not recognizable. A small scale map does not show the names of building, road, or bridge.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17"/>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lang="en-US" sz="2800">
                <a:solidFill>
                  <a:schemeClr val="lt1"/>
                </a:solidFill>
                <a:latin typeface="Arial Narrow"/>
                <a:ea typeface="Arial Narrow"/>
                <a:cs typeface="Arial Narrow"/>
                <a:sym typeface="Arial Narrow"/>
              </a:rPr>
              <a:t>World Time Zone </a:t>
            </a:r>
            <a:endParaRPr sz="2800">
              <a:solidFill>
                <a:schemeClr val="lt1"/>
              </a:solidFill>
              <a:latin typeface="Arial Narrow"/>
              <a:ea typeface="Arial Narrow"/>
              <a:cs typeface="Arial Narrow"/>
              <a:sym typeface="Arial Narrow"/>
            </a:endParaRPr>
          </a:p>
        </p:txBody>
      </p:sp>
      <p:sp>
        <p:nvSpPr>
          <p:cNvPr id="237" name="Google Shape;237;p17"/>
          <p:cNvSpPr/>
          <p:nvPr/>
        </p:nvSpPr>
        <p:spPr>
          <a:xfrm>
            <a:off x="0" y="914400"/>
            <a:ext cx="9144000" cy="5078313"/>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chemeClr val="dk1"/>
              </a:buClr>
              <a:buSzPts val="2700"/>
              <a:buFont typeface="Noto Sans Symbols"/>
              <a:buChar char="❖"/>
            </a:pPr>
            <a:r>
              <a:rPr lang="en-US" sz="2700">
                <a:solidFill>
                  <a:schemeClr val="dk1"/>
                </a:solidFill>
                <a:latin typeface="Arial Narrow"/>
                <a:ea typeface="Arial Narrow"/>
                <a:cs typeface="Arial Narrow"/>
                <a:sym typeface="Arial Narrow"/>
              </a:rPr>
              <a:t>The world time zone map uses to designate the different standard time zones observed in each country. </a:t>
            </a:r>
            <a:endParaRPr sz="2700">
              <a:solidFill>
                <a:schemeClr val="dk1"/>
              </a:solidFill>
              <a:latin typeface="Arial Narrow"/>
              <a:ea typeface="Arial Narrow"/>
              <a:cs typeface="Arial Narrow"/>
              <a:sym typeface="Arial Narrow"/>
            </a:endParaRPr>
          </a:p>
          <a:p>
            <a:pPr indent="-342900" lvl="0" marL="342900" marR="0" rtl="0" algn="l">
              <a:lnSpc>
                <a:spcPct val="150000"/>
              </a:lnSpc>
              <a:spcBef>
                <a:spcPts val="0"/>
              </a:spcBef>
              <a:spcAft>
                <a:spcPts val="0"/>
              </a:spcAft>
              <a:buClr>
                <a:schemeClr val="dk1"/>
              </a:buClr>
              <a:buSzPts val="2700"/>
              <a:buFont typeface="Noto Sans Symbols"/>
              <a:buChar char="❖"/>
            </a:pPr>
            <a:r>
              <a:rPr lang="en-US" sz="2700">
                <a:solidFill>
                  <a:schemeClr val="dk1"/>
                </a:solidFill>
                <a:latin typeface="Arial Narrow"/>
                <a:ea typeface="Arial Narrow"/>
                <a:cs typeface="Arial Narrow"/>
                <a:sym typeface="Arial Narrow"/>
              </a:rPr>
              <a:t>Most countries do not adjust their time zone observance and when they do it most likely involves small boundary changes or changes in the observance of daylight saving time. </a:t>
            </a:r>
            <a:endParaRPr sz="2700">
              <a:solidFill>
                <a:schemeClr val="dk1"/>
              </a:solidFill>
              <a:latin typeface="Arial Narrow"/>
              <a:ea typeface="Arial Narrow"/>
              <a:cs typeface="Arial Narrow"/>
              <a:sym typeface="Arial Narrow"/>
            </a:endParaRPr>
          </a:p>
          <a:p>
            <a:pPr indent="-342900" lvl="0" marL="342900" marR="0" rtl="0" algn="l">
              <a:lnSpc>
                <a:spcPct val="150000"/>
              </a:lnSpc>
              <a:spcBef>
                <a:spcPts val="0"/>
              </a:spcBef>
              <a:spcAft>
                <a:spcPts val="0"/>
              </a:spcAft>
              <a:buClr>
                <a:schemeClr val="dk1"/>
              </a:buClr>
              <a:buSzPts val="2700"/>
              <a:buFont typeface="Noto Sans Symbols"/>
              <a:buChar char="❖"/>
            </a:pPr>
            <a:r>
              <a:rPr lang="en-US" sz="2700">
                <a:solidFill>
                  <a:schemeClr val="dk1"/>
                </a:solidFill>
                <a:latin typeface="Arial Narrow"/>
                <a:ea typeface="Arial Narrow"/>
                <a:cs typeface="Arial Narrow"/>
                <a:sym typeface="Arial Narrow"/>
              </a:rPr>
              <a:t>The world time zone map indicates the standard time zones actually observed. In theory time zones are based on the division of the world into twenty four time zones of 15 degrees longitude each. </a:t>
            </a:r>
            <a:endParaRPr sz="2700">
              <a:solidFill>
                <a:schemeClr val="dk1"/>
              </a:solidFill>
              <a:latin typeface="Arial Narrow"/>
              <a:ea typeface="Arial Narrow"/>
              <a:cs typeface="Arial Narrow"/>
              <a:sym typeface="Arial Narrow"/>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18"/>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lang="en-US" sz="2800">
                <a:solidFill>
                  <a:schemeClr val="lt1"/>
                </a:solidFill>
                <a:latin typeface="Arial Narrow"/>
                <a:ea typeface="Arial Narrow"/>
                <a:cs typeface="Arial Narrow"/>
                <a:sym typeface="Arial Narrow"/>
              </a:rPr>
              <a:t>World Time Zone </a:t>
            </a:r>
            <a:endParaRPr sz="2800">
              <a:solidFill>
                <a:schemeClr val="lt1"/>
              </a:solidFill>
              <a:latin typeface="Arial Narrow"/>
              <a:ea typeface="Arial Narrow"/>
              <a:cs typeface="Arial Narrow"/>
              <a:sym typeface="Arial Narrow"/>
            </a:endParaRPr>
          </a:p>
        </p:txBody>
      </p:sp>
      <p:sp>
        <p:nvSpPr>
          <p:cNvPr id="243" name="Google Shape;243;p18"/>
          <p:cNvSpPr/>
          <p:nvPr/>
        </p:nvSpPr>
        <p:spPr>
          <a:xfrm>
            <a:off x="152400" y="914400"/>
            <a:ext cx="8610600" cy="5908477"/>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chemeClr val="dk1"/>
              </a:buClr>
              <a:buSzPts val="3200"/>
              <a:buFont typeface="Noto Sans Symbols"/>
              <a:buChar char="❖"/>
            </a:pPr>
            <a:r>
              <a:rPr lang="en-US" sz="3200">
                <a:solidFill>
                  <a:schemeClr val="dk1"/>
                </a:solidFill>
                <a:latin typeface="Arial Narrow"/>
                <a:ea typeface="Arial Narrow"/>
                <a:cs typeface="Arial Narrow"/>
                <a:sym typeface="Arial Narrow"/>
              </a:rPr>
              <a:t>The time convention begins with Universal Coordinated Time (UTC) which is also commonly referred to as Greenwich Mean Time (GMT) being located at the Greenwich meridian. </a:t>
            </a:r>
            <a:endParaRPr/>
          </a:p>
          <a:p>
            <a:pPr indent="-342900" lvl="0" marL="342900" marR="0" rtl="0" algn="just">
              <a:lnSpc>
                <a:spcPct val="150000"/>
              </a:lnSpc>
              <a:spcBef>
                <a:spcPts val="0"/>
              </a:spcBef>
              <a:spcAft>
                <a:spcPts val="0"/>
              </a:spcAft>
              <a:buClr>
                <a:schemeClr val="dk1"/>
              </a:buClr>
              <a:buSzPts val="3200"/>
              <a:buFont typeface="Noto Sans Symbols"/>
              <a:buChar char="❖"/>
            </a:pPr>
            <a:r>
              <a:rPr lang="en-US" sz="3200">
                <a:solidFill>
                  <a:schemeClr val="dk1"/>
                </a:solidFill>
                <a:latin typeface="Arial Narrow"/>
                <a:ea typeface="Arial Narrow"/>
                <a:cs typeface="Arial Narrow"/>
                <a:sym typeface="Arial Narrow"/>
              </a:rPr>
              <a:t>This line runs through the United Kingdom. Time zones to the east of the Greenwich meridian are later and time zones to the west of the Greenwich meridian are earlier. </a:t>
            </a:r>
            <a:endParaRPr sz="3200">
              <a:solidFill>
                <a:schemeClr val="dk1"/>
              </a:solidFill>
              <a:latin typeface="Arial Narrow"/>
              <a:ea typeface="Arial Narrow"/>
              <a:cs typeface="Arial Narrow"/>
              <a:sym typeface="Arial Narrow"/>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19"/>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lang="en-US" sz="2800">
                <a:solidFill>
                  <a:schemeClr val="lt1"/>
                </a:solidFill>
                <a:latin typeface="Arial Narrow"/>
                <a:ea typeface="Arial Narrow"/>
                <a:cs typeface="Arial Narrow"/>
                <a:sym typeface="Arial Narrow"/>
              </a:rPr>
              <a:t>World Time Zone Map with Longitude</a:t>
            </a:r>
            <a:endParaRPr sz="2800">
              <a:solidFill>
                <a:schemeClr val="lt1"/>
              </a:solidFill>
              <a:latin typeface="Arial Narrow"/>
              <a:ea typeface="Arial Narrow"/>
              <a:cs typeface="Arial Narrow"/>
              <a:sym typeface="Arial Narrow"/>
            </a:endParaRPr>
          </a:p>
        </p:txBody>
      </p:sp>
      <p:pic>
        <p:nvPicPr>
          <p:cNvPr id="249" name="Google Shape;249;p19"/>
          <p:cNvPicPr preferRelativeResize="0"/>
          <p:nvPr/>
        </p:nvPicPr>
        <p:blipFill rotWithShape="1">
          <a:blip r:embed="rId3">
            <a:alphaModFix/>
          </a:blip>
          <a:srcRect b="0" l="0" r="0" t="0"/>
          <a:stretch/>
        </p:blipFill>
        <p:spPr>
          <a:xfrm>
            <a:off x="53009" y="1295400"/>
            <a:ext cx="9014791" cy="473668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dk1"/>
              </a:buClr>
              <a:buSzPct val="100000"/>
              <a:buFont typeface="Arial Narrow"/>
              <a:buNone/>
            </a:pPr>
            <a:r>
              <a:rPr b="1" i="0" lang="en-US" sz="2800" u="none" cap="none" strike="noStrike">
                <a:solidFill>
                  <a:schemeClr val="dk1"/>
                </a:solidFill>
                <a:latin typeface="Arial Narrow"/>
                <a:ea typeface="Arial Narrow"/>
                <a:cs typeface="Arial Narrow"/>
                <a:sym typeface="Arial Narrow"/>
              </a:rPr>
              <a:t>Definition of Map</a:t>
            </a:r>
            <a:endParaRPr b="1" i="0" sz="2800" u="none" cap="none" strike="noStrike">
              <a:solidFill>
                <a:schemeClr val="dk1"/>
              </a:solidFill>
              <a:latin typeface="Arial Narrow"/>
              <a:ea typeface="Arial Narrow"/>
              <a:cs typeface="Arial Narrow"/>
              <a:sym typeface="Arial Narrow"/>
            </a:endParaRPr>
          </a:p>
        </p:txBody>
      </p:sp>
      <p:sp>
        <p:nvSpPr>
          <p:cNvPr id="96" name="Google Shape;96;p2"/>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b="0" i="0" sz="2000" u="none" cap="none" strike="noStrike">
              <a:solidFill>
                <a:schemeClr val="dk1"/>
              </a:solidFill>
              <a:latin typeface="Arial Narrow"/>
              <a:ea typeface="Arial Narrow"/>
              <a:cs typeface="Arial Narrow"/>
              <a:sym typeface="Arial Narrow"/>
            </a:endParaRPr>
          </a:p>
        </p:txBody>
      </p:sp>
      <p:sp>
        <p:nvSpPr>
          <p:cNvPr id="97" name="Google Shape;97;p2"/>
          <p:cNvSpPr/>
          <p:nvPr/>
        </p:nvSpPr>
        <p:spPr>
          <a:xfrm>
            <a:off x="0" y="914400"/>
            <a:ext cx="4876800" cy="5693866"/>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800"/>
              <a:buFont typeface="Noto Sans Symbols"/>
              <a:buChar char="❖"/>
            </a:pPr>
            <a:r>
              <a:rPr b="0" i="0" lang="en-US" sz="2800" u="none" cap="none" strike="noStrike">
                <a:solidFill>
                  <a:schemeClr val="dk1"/>
                </a:solidFill>
                <a:latin typeface="Arial Narrow"/>
                <a:ea typeface="Arial Narrow"/>
                <a:cs typeface="Arial Narrow"/>
                <a:sym typeface="Arial Narrow"/>
              </a:rPr>
              <a:t>A Map is a comparable representation / model of a part or of the whole world on a flat surface.</a:t>
            </a:r>
            <a:endParaRPr/>
          </a:p>
          <a:p>
            <a:pPr indent="-457200" lvl="0" marL="457200" marR="0" rtl="0" algn="just">
              <a:spcBef>
                <a:spcPts val="0"/>
              </a:spcBef>
              <a:spcAft>
                <a:spcPts val="0"/>
              </a:spcAft>
              <a:buClr>
                <a:schemeClr val="dk1"/>
              </a:buClr>
              <a:buSzPts val="2800"/>
              <a:buFont typeface="Noto Sans Symbols"/>
              <a:buChar char="❖"/>
            </a:pPr>
            <a:r>
              <a:rPr b="0" i="0" lang="en-US" sz="2800" u="none" cap="none" strike="noStrike">
                <a:solidFill>
                  <a:schemeClr val="dk1"/>
                </a:solidFill>
                <a:latin typeface="Calibri"/>
                <a:ea typeface="Calibri"/>
                <a:cs typeface="Calibri"/>
                <a:sym typeface="Calibri"/>
              </a:rPr>
              <a:t>In geography, a </a:t>
            </a:r>
            <a:r>
              <a:rPr b="1" i="0" lang="en-US" sz="2800" u="none" cap="none" strike="noStrike">
                <a:solidFill>
                  <a:schemeClr val="dk1"/>
                </a:solidFill>
                <a:latin typeface="Calibri"/>
                <a:ea typeface="Calibri"/>
                <a:cs typeface="Calibri"/>
                <a:sym typeface="Calibri"/>
              </a:rPr>
              <a:t>map</a:t>
            </a:r>
            <a:r>
              <a:rPr b="0" i="0" lang="en-US" sz="2800" u="none" cap="none" strike="noStrike">
                <a:solidFill>
                  <a:schemeClr val="dk1"/>
                </a:solidFill>
                <a:latin typeface="Calibri"/>
                <a:ea typeface="Calibri"/>
                <a:cs typeface="Calibri"/>
                <a:sym typeface="Calibri"/>
              </a:rPr>
              <a:t> is a two-dimensional representation of a geographical area or space. It is a simplified, scaled-down version of a region or the entire Earth, used to depict various physical and human-made features. </a:t>
            </a:r>
            <a:endParaRPr b="0" i="0" sz="2800" u="none" cap="none" strike="noStrike">
              <a:solidFill>
                <a:schemeClr val="dk1"/>
              </a:solidFill>
              <a:latin typeface="Arial Narrow"/>
              <a:ea typeface="Arial Narrow"/>
              <a:cs typeface="Arial Narrow"/>
              <a:sym typeface="Arial Narrow"/>
            </a:endParaRPr>
          </a:p>
        </p:txBody>
      </p:sp>
      <p:pic>
        <p:nvPicPr>
          <p:cNvPr id="98" name="Google Shape;98;p2"/>
          <p:cNvPicPr preferRelativeResize="0"/>
          <p:nvPr/>
        </p:nvPicPr>
        <p:blipFill rotWithShape="1">
          <a:blip r:embed="rId3">
            <a:alphaModFix/>
          </a:blip>
          <a:srcRect b="0" l="0" r="0" t="0"/>
          <a:stretch/>
        </p:blipFill>
        <p:spPr>
          <a:xfrm>
            <a:off x="5144784" y="1295400"/>
            <a:ext cx="3999216" cy="419327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descr="X:\MAF\1.jpg" id="254" name="Google Shape;254;p20"/>
          <p:cNvPicPr preferRelativeResize="0"/>
          <p:nvPr/>
        </p:nvPicPr>
        <p:blipFill rotWithShape="1">
          <a:blip r:embed="rId3">
            <a:alphaModFix/>
          </a:blip>
          <a:srcRect b="0" l="0" r="0" t="0"/>
          <a:stretch/>
        </p:blipFill>
        <p:spPr>
          <a:xfrm>
            <a:off x="0" y="1"/>
            <a:ext cx="9144000" cy="6934200"/>
          </a:xfrm>
          <a:prstGeom prst="rect">
            <a:avLst/>
          </a:prstGeom>
          <a:noFill/>
          <a:ln>
            <a:noFill/>
          </a:ln>
        </p:spPr>
      </p:pic>
      <p:sp>
        <p:nvSpPr>
          <p:cNvPr id="255" name="Google Shape;255;p20"/>
          <p:cNvSpPr txBox="1"/>
          <p:nvPr/>
        </p:nvSpPr>
        <p:spPr>
          <a:xfrm>
            <a:off x="4419600" y="4953001"/>
            <a:ext cx="3962400" cy="12191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7200">
                <a:solidFill>
                  <a:srgbClr val="FFFFFF"/>
                </a:solidFill>
                <a:latin typeface="Courgette"/>
                <a:ea typeface="Courgette"/>
                <a:cs typeface="Courgette"/>
                <a:sym typeface="Courgette"/>
              </a:rPr>
              <a:t>Thank you</a:t>
            </a:r>
            <a:endParaRPr sz="7200">
              <a:solidFill>
                <a:srgbClr val="FFFFFF"/>
              </a:solidFill>
              <a:latin typeface="Courgette"/>
              <a:ea typeface="Courgette"/>
              <a:cs typeface="Courgette"/>
              <a:sym typeface="Courgett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55"/>
                                        </p:tgtEl>
                                        <p:attrNameLst>
                                          <p:attrName>style.visibility</p:attrName>
                                        </p:attrNameLst>
                                      </p:cBhvr>
                                      <p:to>
                                        <p:strVal val="visible"/>
                                      </p:to>
                                    </p:set>
                                    <p:animEffect filter="fade" transition="in">
                                      <p:cBhvr>
                                        <p:cTn dur="500"/>
                                        <p:tgtEl>
                                          <p:spTgt spid="2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Calibri"/>
              <a:buNone/>
            </a:pPr>
            <a:r>
              <a:rPr b="0" i="0" lang="en-US" sz="2800" u="none" cap="none" strike="noStrike">
                <a:solidFill>
                  <a:schemeClr val="lt1"/>
                </a:solidFill>
                <a:latin typeface="Calibri"/>
                <a:ea typeface="Calibri"/>
                <a:cs typeface="Calibri"/>
                <a:sym typeface="Calibri"/>
              </a:rPr>
              <a:t>Idea of a Spherical Earth </a:t>
            </a:r>
            <a:endParaRPr b="0" i="0" sz="2800" u="none" cap="none" strike="noStrike">
              <a:solidFill>
                <a:schemeClr val="lt1"/>
              </a:solidFill>
              <a:latin typeface="Calibri"/>
              <a:ea typeface="Calibri"/>
              <a:cs typeface="Calibri"/>
              <a:sym typeface="Calibri"/>
            </a:endParaRPr>
          </a:p>
        </p:txBody>
      </p:sp>
      <p:sp>
        <p:nvSpPr>
          <p:cNvPr id="104" name="Google Shape;104;p3"/>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b="0" i="0" sz="2000" u="none" cap="none" strike="noStrike">
              <a:solidFill>
                <a:schemeClr val="dk1"/>
              </a:solidFill>
              <a:latin typeface="Arial Narrow"/>
              <a:ea typeface="Arial Narrow"/>
              <a:cs typeface="Arial Narrow"/>
              <a:sym typeface="Arial Narrow"/>
            </a:endParaRPr>
          </a:p>
        </p:txBody>
      </p:sp>
      <p:pic>
        <p:nvPicPr>
          <p:cNvPr id="105" name="Google Shape;105;p3"/>
          <p:cNvPicPr preferRelativeResize="0"/>
          <p:nvPr/>
        </p:nvPicPr>
        <p:blipFill rotWithShape="1">
          <a:blip r:embed="rId3">
            <a:alphaModFix/>
          </a:blip>
          <a:srcRect b="0" l="0" r="27139" t="0"/>
          <a:stretch/>
        </p:blipFill>
        <p:spPr>
          <a:xfrm>
            <a:off x="6781800" y="907735"/>
            <a:ext cx="1905000" cy="2626096"/>
          </a:xfrm>
          <a:prstGeom prst="rect">
            <a:avLst/>
          </a:prstGeom>
          <a:noFill/>
          <a:ln>
            <a:noFill/>
          </a:ln>
        </p:spPr>
      </p:pic>
      <p:sp>
        <p:nvSpPr>
          <p:cNvPr id="106" name="Google Shape;106;p3"/>
          <p:cNvSpPr/>
          <p:nvPr/>
        </p:nvSpPr>
        <p:spPr>
          <a:xfrm>
            <a:off x="228600" y="990600"/>
            <a:ext cx="6019800" cy="2585323"/>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Noto Sans Symbols"/>
              <a:buChar char="❖"/>
            </a:pPr>
            <a:r>
              <a:rPr b="0" i="0" lang="en-US" sz="2400" u="none" cap="none" strike="noStrike">
                <a:solidFill>
                  <a:schemeClr val="dk1"/>
                </a:solidFill>
                <a:latin typeface="Arial Narrow"/>
                <a:ea typeface="Arial Narrow"/>
                <a:cs typeface="Arial Narrow"/>
                <a:sym typeface="Arial Narrow"/>
              </a:rPr>
              <a:t>While the idea of a spherical earth was postulated by previous Greek philosophers, including Pythagoras:</a:t>
            </a:r>
            <a:endParaRPr/>
          </a:p>
          <a:p>
            <a:pPr indent="0" lvl="0" marL="0" marR="0" rtl="0" algn="l">
              <a:spcBef>
                <a:spcPts val="0"/>
              </a:spcBef>
              <a:spcAft>
                <a:spcPts val="0"/>
              </a:spcAft>
              <a:buNone/>
            </a:pPr>
            <a:r>
              <a:t/>
            </a:r>
            <a:endParaRPr sz="2400">
              <a:solidFill>
                <a:schemeClr val="dk1"/>
              </a:solidFill>
              <a:latin typeface="Arial Narrow"/>
              <a:ea typeface="Arial Narrow"/>
              <a:cs typeface="Arial Narrow"/>
              <a:sym typeface="Arial Narrow"/>
            </a:endParaRPr>
          </a:p>
          <a:p>
            <a:pPr indent="-342900" lvl="0" marL="3429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Aristotle (384–322 BCE)– proves that the earth is spherical with the following evidence</a:t>
            </a:r>
            <a:r>
              <a:rPr lang="en-US" sz="1800">
                <a:solidFill>
                  <a:schemeClr val="dk1"/>
                </a:solidFill>
                <a:latin typeface="Calibri"/>
                <a:ea typeface="Calibri"/>
                <a:cs typeface="Calibri"/>
                <a:sym typeface="Calibri"/>
              </a:rPr>
              <a:t>.</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 </a:t>
            </a:r>
            <a:endParaRPr/>
          </a:p>
        </p:txBody>
      </p:sp>
      <p:sp>
        <p:nvSpPr>
          <p:cNvPr id="107" name="Google Shape;107;p3"/>
          <p:cNvSpPr/>
          <p:nvPr/>
        </p:nvSpPr>
        <p:spPr>
          <a:xfrm>
            <a:off x="139024" y="3679567"/>
            <a:ext cx="5728375" cy="1938992"/>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Lunar eclipse makes a circular shadow on the moon. Ships “sink” on the horizon.</a:t>
            </a:r>
            <a:endParaRPr/>
          </a:p>
          <a:p>
            <a:pPr indent="0" lvl="0" marL="0" marR="0" rtl="0" algn="l">
              <a:spcBef>
                <a:spcPts val="0"/>
              </a:spcBef>
              <a:spcAft>
                <a:spcPts val="0"/>
              </a:spcAft>
              <a:buNone/>
            </a:pPr>
            <a:r>
              <a:t/>
            </a:r>
            <a:endParaRPr sz="2400">
              <a:solidFill>
                <a:schemeClr val="dk1"/>
              </a:solidFill>
              <a:latin typeface="Arial Narrow"/>
              <a:ea typeface="Arial Narrow"/>
              <a:cs typeface="Arial Narrow"/>
              <a:sym typeface="Arial Narrow"/>
            </a:endParaRPr>
          </a:p>
          <a:p>
            <a:pPr indent="-342900" lvl="0" marL="3429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Some stars can be seen from some locations of the earth but not from others.</a:t>
            </a:r>
            <a:endParaRPr sz="2400">
              <a:solidFill>
                <a:schemeClr val="dk1"/>
              </a:solidFill>
              <a:latin typeface="Arial Narrow"/>
              <a:ea typeface="Arial Narrow"/>
              <a:cs typeface="Arial Narrow"/>
              <a:sym typeface="Arial Narrow"/>
            </a:endParaRPr>
          </a:p>
        </p:txBody>
      </p:sp>
      <p:pic>
        <p:nvPicPr>
          <p:cNvPr id="108" name="Google Shape;108;p3"/>
          <p:cNvPicPr preferRelativeResize="0"/>
          <p:nvPr/>
        </p:nvPicPr>
        <p:blipFill rotWithShape="1">
          <a:blip r:embed="rId4">
            <a:alphaModFix/>
          </a:blip>
          <a:srcRect b="0" l="0" r="0" t="0"/>
          <a:stretch/>
        </p:blipFill>
        <p:spPr>
          <a:xfrm>
            <a:off x="6939062" y="3686231"/>
            <a:ext cx="1590476" cy="16095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descr="Image result for eratosthenes png" id="113" name="Google Shape;113;p4"/>
          <p:cNvSpPr/>
          <p:nvPr/>
        </p:nvSpPr>
        <p:spPr>
          <a:xfrm>
            <a:off x="116681" y="748903"/>
            <a:ext cx="2286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350">
              <a:solidFill>
                <a:schemeClr val="dk1"/>
              </a:solidFill>
              <a:latin typeface="Century Gothic"/>
              <a:ea typeface="Century Gothic"/>
              <a:cs typeface="Century Gothic"/>
              <a:sym typeface="Century Gothic"/>
            </a:endParaRPr>
          </a:p>
        </p:txBody>
      </p:sp>
      <p:pic>
        <p:nvPicPr>
          <p:cNvPr id="114" name="Google Shape;114;p4"/>
          <p:cNvPicPr preferRelativeResize="0"/>
          <p:nvPr/>
        </p:nvPicPr>
        <p:blipFill rotWithShape="1">
          <a:blip r:embed="rId3">
            <a:alphaModFix/>
          </a:blip>
          <a:srcRect b="0" l="0" r="0" t="0"/>
          <a:stretch/>
        </p:blipFill>
        <p:spPr>
          <a:xfrm>
            <a:off x="486966" y="1345406"/>
            <a:ext cx="617934" cy="829866"/>
          </a:xfrm>
          <a:prstGeom prst="rect">
            <a:avLst/>
          </a:prstGeom>
          <a:noFill/>
          <a:ln>
            <a:noFill/>
          </a:ln>
        </p:spPr>
      </p:pic>
      <p:sp>
        <p:nvSpPr>
          <p:cNvPr id="115" name="Google Shape;115;p4"/>
          <p:cNvSpPr txBox="1"/>
          <p:nvPr/>
        </p:nvSpPr>
        <p:spPr>
          <a:xfrm>
            <a:off x="1" y="2166937"/>
            <a:ext cx="1745456"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chemeClr val="dk1"/>
                </a:solidFill>
                <a:latin typeface="Calibri"/>
                <a:ea typeface="Calibri"/>
                <a:cs typeface="Calibri"/>
                <a:sym typeface="Calibri"/>
              </a:rPr>
              <a:t>Eratosthenes</a:t>
            </a:r>
            <a:endParaRPr/>
          </a:p>
          <a:p>
            <a:pPr indent="0" lvl="0" marL="0" marR="0" rtl="0" algn="ctr">
              <a:spcBef>
                <a:spcPts val="0"/>
              </a:spcBef>
              <a:spcAft>
                <a:spcPts val="0"/>
              </a:spcAft>
              <a:buNone/>
            </a:pPr>
            <a:r>
              <a:rPr lang="en-US" sz="1050">
                <a:solidFill>
                  <a:schemeClr val="dk1"/>
                </a:solidFill>
                <a:latin typeface="Calibri"/>
                <a:ea typeface="Calibri"/>
                <a:cs typeface="Calibri"/>
                <a:sym typeface="Calibri"/>
              </a:rPr>
              <a:t>(276 BC – 164 BC)</a:t>
            </a:r>
            <a:endParaRPr/>
          </a:p>
        </p:txBody>
      </p:sp>
      <p:pic>
        <p:nvPicPr>
          <p:cNvPr id="116" name="Google Shape;116;p4"/>
          <p:cNvPicPr preferRelativeResize="0"/>
          <p:nvPr/>
        </p:nvPicPr>
        <p:blipFill rotWithShape="1">
          <a:blip r:embed="rId4">
            <a:alphaModFix/>
          </a:blip>
          <a:srcRect b="0" l="0" r="0" t="0"/>
          <a:stretch/>
        </p:blipFill>
        <p:spPr>
          <a:xfrm>
            <a:off x="535782" y="2544366"/>
            <a:ext cx="617935" cy="739378"/>
          </a:xfrm>
          <a:prstGeom prst="rect">
            <a:avLst/>
          </a:prstGeom>
          <a:noFill/>
          <a:ln>
            <a:noFill/>
          </a:ln>
        </p:spPr>
      </p:pic>
      <p:sp>
        <p:nvSpPr>
          <p:cNvPr id="117" name="Google Shape;117;p4"/>
          <p:cNvSpPr txBox="1"/>
          <p:nvPr/>
        </p:nvSpPr>
        <p:spPr>
          <a:xfrm>
            <a:off x="1" y="3288506"/>
            <a:ext cx="1745456"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Ptolemy</a:t>
            </a:r>
            <a:endParaRPr/>
          </a:p>
          <a:p>
            <a:pPr indent="0" lvl="0" marL="0" marR="0" rtl="0" algn="ctr">
              <a:spcBef>
                <a:spcPts val="0"/>
              </a:spcBef>
              <a:spcAft>
                <a:spcPts val="0"/>
              </a:spcAft>
              <a:buNone/>
            </a:pPr>
            <a:r>
              <a:rPr lang="en-US" sz="1050">
                <a:solidFill>
                  <a:srgbClr val="A5A5A5"/>
                </a:solidFill>
                <a:latin typeface="Calibri"/>
                <a:ea typeface="Calibri"/>
                <a:cs typeface="Calibri"/>
                <a:sym typeface="Calibri"/>
              </a:rPr>
              <a:t>(90 AD – 168 AD)</a:t>
            </a:r>
            <a:endParaRPr/>
          </a:p>
        </p:txBody>
      </p:sp>
      <p:sp>
        <p:nvSpPr>
          <p:cNvPr id="118" name="Google Shape;118;p4"/>
          <p:cNvSpPr txBox="1"/>
          <p:nvPr/>
        </p:nvSpPr>
        <p:spPr>
          <a:xfrm>
            <a:off x="-125016" y="4431506"/>
            <a:ext cx="1891904"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Toscanelli</a:t>
            </a:r>
            <a:endParaRPr/>
          </a:p>
          <a:p>
            <a:pPr indent="0" lvl="0" marL="0" marR="0" rtl="0" algn="ctr">
              <a:spcBef>
                <a:spcPts val="0"/>
              </a:spcBef>
              <a:spcAft>
                <a:spcPts val="0"/>
              </a:spcAft>
              <a:buNone/>
            </a:pPr>
            <a:r>
              <a:rPr lang="en-US" sz="1050">
                <a:solidFill>
                  <a:srgbClr val="A5A5A5"/>
                </a:solidFill>
                <a:latin typeface="Calibri"/>
                <a:ea typeface="Calibri"/>
                <a:cs typeface="Calibri"/>
                <a:sym typeface="Calibri"/>
              </a:rPr>
              <a:t>(1397 AD - 1482 AD)</a:t>
            </a:r>
            <a:endParaRPr/>
          </a:p>
        </p:txBody>
      </p:sp>
      <p:pic>
        <p:nvPicPr>
          <p:cNvPr descr="D:\THESIS\Toscanelli\toscanelli.png" id="119" name="Google Shape;119;p4"/>
          <p:cNvPicPr preferRelativeResize="0"/>
          <p:nvPr/>
        </p:nvPicPr>
        <p:blipFill rotWithShape="1">
          <a:blip r:embed="rId5">
            <a:alphaModFix/>
          </a:blip>
          <a:srcRect b="0" l="0" r="0" t="0"/>
          <a:stretch/>
        </p:blipFill>
        <p:spPr>
          <a:xfrm>
            <a:off x="509588" y="3714751"/>
            <a:ext cx="616744" cy="659606"/>
          </a:xfrm>
          <a:prstGeom prst="rect">
            <a:avLst/>
          </a:prstGeom>
          <a:noFill/>
          <a:ln>
            <a:noFill/>
          </a:ln>
        </p:spPr>
      </p:pic>
      <p:pic>
        <p:nvPicPr>
          <p:cNvPr descr="D:\THESIS\Rare Map\eratosthenes.jpg" id="120" name="Google Shape;120;p4"/>
          <p:cNvPicPr preferRelativeResize="0"/>
          <p:nvPr/>
        </p:nvPicPr>
        <p:blipFill rotWithShape="1">
          <a:blip r:embed="rId6">
            <a:alphaModFix/>
          </a:blip>
          <a:srcRect b="0" l="0" r="0" t="0"/>
          <a:stretch/>
        </p:blipFill>
        <p:spPr>
          <a:xfrm>
            <a:off x="1766888" y="1345406"/>
            <a:ext cx="6858000" cy="4112419"/>
          </a:xfrm>
          <a:prstGeom prst="rect">
            <a:avLst/>
          </a:prstGeom>
          <a:noFill/>
          <a:ln>
            <a:noFill/>
          </a:ln>
        </p:spPr>
      </p:pic>
      <p:sp>
        <p:nvSpPr>
          <p:cNvPr id="121" name="Google Shape;121;p4"/>
          <p:cNvSpPr txBox="1"/>
          <p:nvPr/>
        </p:nvSpPr>
        <p:spPr>
          <a:xfrm>
            <a:off x="0" y="5616179"/>
            <a:ext cx="1683544" cy="25391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Henricus Martellus</a:t>
            </a:r>
            <a:endParaRPr/>
          </a:p>
        </p:txBody>
      </p:sp>
      <p:sp>
        <p:nvSpPr>
          <p:cNvPr id="122" name="Google Shape;122;p4"/>
          <p:cNvSpPr txBox="1"/>
          <p:nvPr/>
        </p:nvSpPr>
        <p:spPr>
          <a:xfrm>
            <a:off x="3267670" y="5743137"/>
            <a:ext cx="260865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Narrow"/>
                <a:ea typeface="Arial Narrow"/>
                <a:cs typeface="Arial Narrow"/>
                <a:sym typeface="Arial Narrow"/>
              </a:rPr>
              <a:t>Map of Eratosthenes</a:t>
            </a:r>
            <a:endParaRPr/>
          </a:p>
        </p:txBody>
      </p:sp>
      <p:pic>
        <p:nvPicPr>
          <p:cNvPr descr="D:\THESIS\Martellus\mrtls.png" id="123" name="Google Shape;123;p4"/>
          <p:cNvPicPr preferRelativeResize="0"/>
          <p:nvPr/>
        </p:nvPicPr>
        <p:blipFill rotWithShape="1">
          <a:blip r:embed="rId7">
            <a:alphaModFix/>
          </a:blip>
          <a:srcRect b="7247" l="0" r="6598" t="0"/>
          <a:stretch/>
        </p:blipFill>
        <p:spPr>
          <a:xfrm flipH="1">
            <a:off x="540312" y="4885028"/>
            <a:ext cx="617220" cy="719138"/>
          </a:xfrm>
          <a:prstGeom prst="rect">
            <a:avLst/>
          </a:prstGeom>
          <a:noFill/>
          <a:ln>
            <a:noFill/>
          </a:ln>
        </p:spPr>
      </p:pic>
      <p:sp>
        <p:nvSpPr>
          <p:cNvPr id="124" name="Google Shape;124;p4"/>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lt1"/>
              </a:buClr>
              <a:buSzPct val="100000"/>
              <a:buFont typeface="Arial Narrow"/>
              <a:buNone/>
            </a:pPr>
            <a:r>
              <a:rPr b="1" lang="en-US" sz="2000">
                <a:solidFill>
                  <a:schemeClr val="lt1"/>
                </a:solidFill>
                <a:latin typeface="Arial Narrow"/>
                <a:ea typeface="Arial Narrow"/>
                <a:cs typeface="Arial Narrow"/>
                <a:sym typeface="Arial Narrow"/>
              </a:rPr>
              <a:t>Historical Map : Eratosthenes (276 BC – 164 BC) </a:t>
            </a:r>
            <a:endParaRPr b="1" sz="2000">
              <a:solidFill>
                <a:schemeClr val="lt1"/>
              </a:solidFill>
              <a:latin typeface="Arial Narrow"/>
              <a:ea typeface="Arial Narrow"/>
              <a:cs typeface="Arial Narrow"/>
              <a:sym typeface="Arial Narrow"/>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descr="Image result for eratosthenes png" id="129" name="Google Shape;129;p5"/>
          <p:cNvSpPr/>
          <p:nvPr/>
        </p:nvSpPr>
        <p:spPr>
          <a:xfrm>
            <a:off x="116681" y="748903"/>
            <a:ext cx="2286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350">
              <a:solidFill>
                <a:schemeClr val="dk1"/>
              </a:solidFill>
              <a:latin typeface="Century Gothic"/>
              <a:ea typeface="Century Gothic"/>
              <a:cs typeface="Century Gothic"/>
              <a:sym typeface="Century Gothic"/>
            </a:endParaRPr>
          </a:p>
        </p:txBody>
      </p:sp>
      <p:pic>
        <p:nvPicPr>
          <p:cNvPr id="130" name="Google Shape;130;p5"/>
          <p:cNvPicPr preferRelativeResize="0"/>
          <p:nvPr/>
        </p:nvPicPr>
        <p:blipFill rotWithShape="1">
          <a:blip r:embed="rId3">
            <a:alphaModFix/>
          </a:blip>
          <a:srcRect b="0" l="0" r="0" t="0"/>
          <a:stretch/>
        </p:blipFill>
        <p:spPr>
          <a:xfrm>
            <a:off x="486966" y="1345406"/>
            <a:ext cx="617934" cy="829866"/>
          </a:xfrm>
          <a:prstGeom prst="rect">
            <a:avLst/>
          </a:prstGeom>
          <a:noFill/>
          <a:ln>
            <a:noFill/>
          </a:ln>
        </p:spPr>
      </p:pic>
      <p:sp>
        <p:nvSpPr>
          <p:cNvPr id="131" name="Google Shape;131;p5"/>
          <p:cNvSpPr txBox="1"/>
          <p:nvPr/>
        </p:nvSpPr>
        <p:spPr>
          <a:xfrm>
            <a:off x="1" y="2166937"/>
            <a:ext cx="1745456"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Eratosthenes</a:t>
            </a:r>
            <a:endParaRPr/>
          </a:p>
          <a:p>
            <a:pPr indent="0" lvl="0" marL="0" marR="0" rtl="0" algn="ctr">
              <a:spcBef>
                <a:spcPts val="0"/>
              </a:spcBef>
              <a:spcAft>
                <a:spcPts val="0"/>
              </a:spcAft>
              <a:buNone/>
            </a:pPr>
            <a:r>
              <a:rPr lang="en-US" sz="1050">
                <a:solidFill>
                  <a:srgbClr val="A5A5A5"/>
                </a:solidFill>
                <a:latin typeface="Calibri"/>
                <a:ea typeface="Calibri"/>
                <a:cs typeface="Calibri"/>
                <a:sym typeface="Calibri"/>
              </a:rPr>
              <a:t>(276 BC – 164 BC)</a:t>
            </a:r>
            <a:endParaRPr/>
          </a:p>
        </p:txBody>
      </p:sp>
      <p:pic>
        <p:nvPicPr>
          <p:cNvPr id="132" name="Google Shape;132;p5"/>
          <p:cNvPicPr preferRelativeResize="0"/>
          <p:nvPr/>
        </p:nvPicPr>
        <p:blipFill rotWithShape="1">
          <a:blip r:embed="rId4">
            <a:alphaModFix/>
          </a:blip>
          <a:srcRect b="0" l="0" r="0" t="0"/>
          <a:stretch/>
        </p:blipFill>
        <p:spPr>
          <a:xfrm>
            <a:off x="535782" y="2544366"/>
            <a:ext cx="617935" cy="739378"/>
          </a:xfrm>
          <a:prstGeom prst="rect">
            <a:avLst/>
          </a:prstGeom>
          <a:noFill/>
          <a:ln>
            <a:noFill/>
          </a:ln>
        </p:spPr>
      </p:pic>
      <p:sp>
        <p:nvSpPr>
          <p:cNvPr id="133" name="Google Shape;133;p5"/>
          <p:cNvSpPr txBox="1"/>
          <p:nvPr/>
        </p:nvSpPr>
        <p:spPr>
          <a:xfrm>
            <a:off x="1" y="3288506"/>
            <a:ext cx="1745456"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chemeClr val="dk1"/>
                </a:solidFill>
                <a:latin typeface="Calibri"/>
                <a:ea typeface="Calibri"/>
                <a:cs typeface="Calibri"/>
                <a:sym typeface="Calibri"/>
              </a:rPr>
              <a:t>Ptolemy</a:t>
            </a:r>
            <a:endParaRPr/>
          </a:p>
          <a:p>
            <a:pPr indent="0" lvl="0" marL="0" marR="0" rtl="0" algn="ctr">
              <a:spcBef>
                <a:spcPts val="0"/>
              </a:spcBef>
              <a:spcAft>
                <a:spcPts val="0"/>
              </a:spcAft>
              <a:buNone/>
            </a:pPr>
            <a:r>
              <a:rPr lang="en-US" sz="1050">
                <a:solidFill>
                  <a:schemeClr val="dk1"/>
                </a:solidFill>
                <a:latin typeface="Calibri"/>
                <a:ea typeface="Calibri"/>
                <a:cs typeface="Calibri"/>
                <a:sym typeface="Calibri"/>
              </a:rPr>
              <a:t>(90 AD – 168 AD)</a:t>
            </a:r>
            <a:endParaRPr/>
          </a:p>
        </p:txBody>
      </p:sp>
      <p:sp>
        <p:nvSpPr>
          <p:cNvPr id="134" name="Google Shape;134;p5"/>
          <p:cNvSpPr txBox="1"/>
          <p:nvPr/>
        </p:nvSpPr>
        <p:spPr>
          <a:xfrm>
            <a:off x="-125016" y="4431506"/>
            <a:ext cx="1891904"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Toscanelli</a:t>
            </a:r>
            <a:endParaRPr/>
          </a:p>
          <a:p>
            <a:pPr indent="0" lvl="0" marL="0" marR="0" rtl="0" algn="ctr">
              <a:spcBef>
                <a:spcPts val="0"/>
              </a:spcBef>
              <a:spcAft>
                <a:spcPts val="0"/>
              </a:spcAft>
              <a:buNone/>
            </a:pPr>
            <a:r>
              <a:rPr lang="en-US" sz="1050">
                <a:solidFill>
                  <a:srgbClr val="A5A5A5"/>
                </a:solidFill>
                <a:latin typeface="Calibri"/>
                <a:ea typeface="Calibri"/>
                <a:cs typeface="Calibri"/>
                <a:sym typeface="Calibri"/>
              </a:rPr>
              <a:t>(1397 AD - 1482 AD)</a:t>
            </a:r>
            <a:endParaRPr/>
          </a:p>
        </p:txBody>
      </p:sp>
      <p:pic>
        <p:nvPicPr>
          <p:cNvPr descr="D:\THESIS\Toscanelli\toscanelli.png" id="135" name="Google Shape;135;p5"/>
          <p:cNvPicPr preferRelativeResize="0"/>
          <p:nvPr/>
        </p:nvPicPr>
        <p:blipFill rotWithShape="1">
          <a:blip r:embed="rId5">
            <a:alphaModFix/>
          </a:blip>
          <a:srcRect b="0" l="0" r="0" t="0"/>
          <a:stretch/>
        </p:blipFill>
        <p:spPr>
          <a:xfrm>
            <a:off x="509588" y="3714751"/>
            <a:ext cx="616744" cy="659606"/>
          </a:xfrm>
          <a:prstGeom prst="rect">
            <a:avLst/>
          </a:prstGeom>
          <a:noFill/>
          <a:ln>
            <a:noFill/>
          </a:ln>
        </p:spPr>
      </p:pic>
      <p:sp>
        <p:nvSpPr>
          <p:cNvPr id="136" name="Google Shape;136;p5"/>
          <p:cNvSpPr txBox="1"/>
          <p:nvPr/>
        </p:nvSpPr>
        <p:spPr>
          <a:xfrm>
            <a:off x="0" y="5616179"/>
            <a:ext cx="1683544" cy="25391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Henricus Martellus</a:t>
            </a:r>
            <a:endParaRPr/>
          </a:p>
        </p:txBody>
      </p:sp>
      <p:sp>
        <p:nvSpPr>
          <p:cNvPr id="137" name="Google Shape;137;p5"/>
          <p:cNvSpPr txBox="1"/>
          <p:nvPr/>
        </p:nvSpPr>
        <p:spPr>
          <a:xfrm>
            <a:off x="4191000" y="5616179"/>
            <a:ext cx="223361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Narrow"/>
                <a:ea typeface="Arial Narrow"/>
                <a:cs typeface="Arial Narrow"/>
                <a:sym typeface="Arial Narrow"/>
              </a:rPr>
              <a:t>Map of Ptolemy</a:t>
            </a:r>
            <a:endParaRPr/>
          </a:p>
        </p:txBody>
      </p:sp>
      <p:pic>
        <p:nvPicPr>
          <p:cNvPr descr="D:\THESIS\Rare Map\Plate-4c.jpg" id="138" name="Google Shape;138;p5"/>
          <p:cNvPicPr preferRelativeResize="0"/>
          <p:nvPr/>
        </p:nvPicPr>
        <p:blipFill rotWithShape="1">
          <a:blip r:embed="rId6">
            <a:alphaModFix/>
          </a:blip>
          <a:srcRect b="4257" l="1064" r="541" t="2647"/>
          <a:stretch/>
        </p:blipFill>
        <p:spPr>
          <a:xfrm>
            <a:off x="2420541" y="1563291"/>
            <a:ext cx="6104334" cy="3958828"/>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pic>
        <p:nvPicPr>
          <p:cNvPr descr="D:\THESIS\Martellus\mrtls.png" id="139" name="Google Shape;139;p5"/>
          <p:cNvPicPr preferRelativeResize="0"/>
          <p:nvPr/>
        </p:nvPicPr>
        <p:blipFill rotWithShape="1">
          <a:blip r:embed="rId7">
            <a:alphaModFix/>
          </a:blip>
          <a:srcRect b="7247" l="0" r="6598" t="0"/>
          <a:stretch/>
        </p:blipFill>
        <p:spPr>
          <a:xfrm flipH="1">
            <a:off x="540312" y="4885028"/>
            <a:ext cx="617220" cy="719138"/>
          </a:xfrm>
          <a:prstGeom prst="rect">
            <a:avLst/>
          </a:prstGeom>
          <a:noFill/>
          <a:ln>
            <a:noFill/>
          </a:ln>
        </p:spPr>
      </p:pic>
      <p:sp>
        <p:nvSpPr>
          <p:cNvPr id="140" name="Google Shape;140;p5"/>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2800"/>
              <a:buFont typeface="Arial Narrow"/>
              <a:buNone/>
            </a:pPr>
            <a:r>
              <a:rPr b="1" lang="en-US" sz="2800">
                <a:solidFill>
                  <a:schemeClr val="lt1"/>
                </a:solidFill>
                <a:latin typeface="Arial Narrow"/>
                <a:ea typeface="Arial Narrow"/>
                <a:cs typeface="Arial Narrow"/>
                <a:sym typeface="Arial Narrow"/>
              </a:rPr>
              <a:t>Historical Map : </a:t>
            </a:r>
            <a:r>
              <a:rPr lang="en-US" sz="2800">
                <a:solidFill>
                  <a:schemeClr val="lt1"/>
                </a:solidFill>
                <a:latin typeface="Calibri"/>
                <a:ea typeface="Calibri"/>
                <a:cs typeface="Calibri"/>
                <a:sym typeface="Calibri"/>
              </a:rPr>
              <a:t>Ptolemy (90 AD – 168 AD)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descr="Image result for eratosthenes png" id="145" name="Google Shape;145;p6"/>
          <p:cNvSpPr/>
          <p:nvPr/>
        </p:nvSpPr>
        <p:spPr>
          <a:xfrm>
            <a:off x="116681" y="748903"/>
            <a:ext cx="228600" cy="2286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350">
              <a:solidFill>
                <a:schemeClr val="dk1"/>
              </a:solidFill>
              <a:latin typeface="Century Gothic"/>
              <a:ea typeface="Century Gothic"/>
              <a:cs typeface="Century Gothic"/>
              <a:sym typeface="Century Gothic"/>
            </a:endParaRPr>
          </a:p>
        </p:txBody>
      </p:sp>
      <p:pic>
        <p:nvPicPr>
          <p:cNvPr id="146" name="Google Shape;146;p6"/>
          <p:cNvPicPr preferRelativeResize="0"/>
          <p:nvPr/>
        </p:nvPicPr>
        <p:blipFill rotWithShape="1">
          <a:blip r:embed="rId3">
            <a:alphaModFix/>
          </a:blip>
          <a:srcRect b="0" l="0" r="0" t="0"/>
          <a:stretch/>
        </p:blipFill>
        <p:spPr>
          <a:xfrm>
            <a:off x="486966" y="1345406"/>
            <a:ext cx="617934" cy="829866"/>
          </a:xfrm>
          <a:prstGeom prst="rect">
            <a:avLst/>
          </a:prstGeom>
          <a:noFill/>
          <a:ln>
            <a:noFill/>
          </a:ln>
        </p:spPr>
      </p:pic>
      <p:sp>
        <p:nvSpPr>
          <p:cNvPr id="147" name="Google Shape;147;p6"/>
          <p:cNvSpPr txBox="1"/>
          <p:nvPr/>
        </p:nvSpPr>
        <p:spPr>
          <a:xfrm>
            <a:off x="1" y="2166937"/>
            <a:ext cx="1745456"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Eratosthenes</a:t>
            </a:r>
            <a:endParaRPr/>
          </a:p>
          <a:p>
            <a:pPr indent="0" lvl="0" marL="0" marR="0" rtl="0" algn="ctr">
              <a:spcBef>
                <a:spcPts val="0"/>
              </a:spcBef>
              <a:spcAft>
                <a:spcPts val="0"/>
              </a:spcAft>
              <a:buNone/>
            </a:pPr>
            <a:r>
              <a:rPr lang="en-US" sz="1050">
                <a:solidFill>
                  <a:srgbClr val="A5A5A5"/>
                </a:solidFill>
                <a:latin typeface="Calibri"/>
                <a:ea typeface="Calibri"/>
                <a:cs typeface="Calibri"/>
                <a:sym typeface="Calibri"/>
              </a:rPr>
              <a:t>(276 BC – 164 BC)</a:t>
            </a:r>
            <a:endParaRPr/>
          </a:p>
        </p:txBody>
      </p:sp>
      <p:pic>
        <p:nvPicPr>
          <p:cNvPr id="148" name="Google Shape;148;p6"/>
          <p:cNvPicPr preferRelativeResize="0"/>
          <p:nvPr/>
        </p:nvPicPr>
        <p:blipFill rotWithShape="1">
          <a:blip r:embed="rId4">
            <a:alphaModFix/>
          </a:blip>
          <a:srcRect b="0" l="0" r="0" t="0"/>
          <a:stretch/>
        </p:blipFill>
        <p:spPr>
          <a:xfrm>
            <a:off x="535782" y="2544366"/>
            <a:ext cx="617935" cy="739378"/>
          </a:xfrm>
          <a:prstGeom prst="rect">
            <a:avLst/>
          </a:prstGeom>
          <a:noFill/>
          <a:ln>
            <a:noFill/>
          </a:ln>
        </p:spPr>
      </p:pic>
      <p:sp>
        <p:nvSpPr>
          <p:cNvPr id="149" name="Google Shape;149;p6"/>
          <p:cNvSpPr txBox="1"/>
          <p:nvPr/>
        </p:nvSpPr>
        <p:spPr>
          <a:xfrm>
            <a:off x="1" y="3288506"/>
            <a:ext cx="1745456"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Ptolemy</a:t>
            </a:r>
            <a:endParaRPr/>
          </a:p>
          <a:p>
            <a:pPr indent="0" lvl="0" marL="0" marR="0" rtl="0" algn="ctr">
              <a:spcBef>
                <a:spcPts val="0"/>
              </a:spcBef>
              <a:spcAft>
                <a:spcPts val="0"/>
              </a:spcAft>
              <a:buNone/>
            </a:pPr>
            <a:r>
              <a:rPr lang="en-US" sz="1050">
                <a:solidFill>
                  <a:srgbClr val="A5A5A5"/>
                </a:solidFill>
                <a:latin typeface="Calibri"/>
                <a:ea typeface="Calibri"/>
                <a:cs typeface="Calibri"/>
                <a:sym typeface="Calibri"/>
              </a:rPr>
              <a:t>(90 AD – 168 AD)</a:t>
            </a:r>
            <a:endParaRPr/>
          </a:p>
        </p:txBody>
      </p:sp>
      <p:sp>
        <p:nvSpPr>
          <p:cNvPr id="150" name="Google Shape;150;p6"/>
          <p:cNvSpPr txBox="1"/>
          <p:nvPr/>
        </p:nvSpPr>
        <p:spPr>
          <a:xfrm>
            <a:off x="-125016" y="4431506"/>
            <a:ext cx="1891904"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chemeClr val="dk1"/>
                </a:solidFill>
                <a:latin typeface="Calibri"/>
                <a:ea typeface="Calibri"/>
                <a:cs typeface="Calibri"/>
                <a:sym typeface="Calibri"/>
              </a:rPr>
              <a:t>Toscanelli</a:t>
            </a:r>
            <a:endParaRPr sz="1050">
              <a:solidFill>
                <a:schemeClr val="dk1"/>
              </a:solidFill>
              <a:latin typeface="Calibri"/>
              <a:ea typeface="Calibri"/>
              <a:cs typeface="Calibri"/>
              <a:sym typeface="Calibri"/>
            </a:endParaRPr>
          </a:p>
          <a:p>
            <a:pPr indent="0" lvl="0" marL="0" marR="0" rtl="0" algn="ctr">
              <a:spcBef>
                <a:spcPts val="0"/>
              </a:spcBef>
              <a:spcAft>
                <a:spcPts val="0"/>
              </a:spcAft>
              <a:buNone/>
            </a:pPr>
            <a:r>
              <a:rPr lang="en-US" sz="1050">
                <a:solidFill>
                  <a:schemeClr val="dk1"/>
                </a:solidFill>
                <a:latin typeface="Calibri"/>
                <a:ea typeface="Calibri"/>
                <a:cs typeface="Calibri"/>
                <a:sym typeface="Calibri"/>
              </a:rPr>
              <a:t>(1397 AD - 1482 AD)</a:t>
            </a:r>
            <a:endParaRPr/>
          </a:p>
        </p:txBody>
      </p:sp>
      <p:pic>
        <p:nvPicPr>
          <p:cNvPr descr="D:\THESIS\Toscanelli\toscanelli.png" id="151" name="Google Shape;151;p6"/>
          <p:cNvPicPr preferRelativeResize="0"/>
          <p:nvPr/>
        </p:nvPicPr>
        <p:blipFill rotWithShape="1">
          <a:blip r:embed="rId5">
            <a:alphaModFix/>
          </a:blip>
          <a:srcRect b="0" l="0" r="0" t="0"/>
          <a:stretch/>
        </p:blipFill>
        <p:spPr>
          <a:xfrm>
            <a:off x="509588" y="3714751"/>
            <a:ext cx="616744" cy="659606"/>
          </a:xfrm>
          <a:prstGeom prst="rect">
            <a:avLst/>
          </a:prstGeom>
          <a:noFill/>
          <a:ln>
            <a:noFill/>
          </a:ln>
        </p:spPr>
      </p:pic>
      <p:sp>
        <p:nvSpPr>
          <p:cNvPr id="152" name="Google Shape;152;p6"/>
          <p:cNvSpPr txBox="1"/>
          <p:nvPr/>
        </p:nvSpPr>
        <p:spPr>
          <a:xfrm>
            <a:off x="0" y="5616179"/>
            <a:ext cx="1683544" cy="25391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Henricus Martellus</a:t>
            </a:r>
            <a:endParaRPr/>
          </a:p>
        </p:txBody>
      </p:sp>
      <p:sp>
        <p:nvSpPr>
          <p:cNvPr id="153" name="Google Shape;153;p6"/>
          <p:cNvSpPr txBox="1"/>
          <p:nvPr/>
        </p:nvSpPr>
        <p:spPr>
          <a:xfrm>
            <a:off x="4419600" y="5637610"/>
            <a:ext cx="245625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Map of Toscanelli</a:t>
            </a:r>
            <a:endParaRPr sz="2400">
              <a:solidFill>
                <a:schemeClr val="dk1"/>
              </a:solidFill>
              <a:latin typeface="Calibri"/>
              <a:ea typeface="Calibri"/>
              <a:cs typeface="Calibri"/>
              <a:sym typeface="Calibri"/>
            </a:endParaRPr>
          </a:p>
        </p:txBody>
      </p:sp>
      <p:pic>
        <p:nvPicPr>
          <p:cNvPr descr="D:\THESIS\Rare Map\toscelins.jpg" id="154" name="Google Shape;154;p6"/>
          <p:cNvPicPr preferRelativeResize="0"/>
          <p:nvPr/>
        </p:nvPicPr>
        <p:blipFill rotWithShape="1">
          <a:blip r:embed="rId6">
            <a:alphaModFix/>
          </a:blip>
          <a:srcRect b="0" l="0" r="0" t="0"/>
          <a:stretch/>
        </p:blipFill>
        <p:spPr>
          <a:xfrm>
            <a:off x="2528888" y="1404938"/>
            <a:ext cx="5829300" cy="4232672"/>
          </a:xfrm>
          <a:prstGeom prst="rect">
            <a:avLst/>
          </a:prstGeom>
          <a:noFill/>
          <a:ln>
            <a:noFill/>
          </a:ln>
        </p:spPr>
      </p:pic>
      <p:pic>
        <p:nvPicPr>
          <p:cNvPr descr="D:\THESIS\Martellus\mrtls.png" id="155" name="Google Shape;155;p6"/>
          <p:cNvPicPr preferRelativeResize="0"/>
          <p:nvPr/>
        </p:nvPicPr>
        <p:blipFill rotWithShape="1">
          <a:blip r:embed="rId7">
            <a:alphaModFix/>
          </a:blip>
          <a:srcRect b="7247" l="0" r="6598" t="0"/>
          <a:stretch/>
        </p:blipFill>
        <p:spPr>
          <a:xfrm flipH="1">
            <a:off x="540312" y="4885028"/>
            <a:ext cx="617220" cy="719138"/>
          </a:xfrm>
          <a:prstGeom prst="rect">
            <a:avLst/>
          </a:prstGeom>
          <a:noFill/>
          <a:ln>
            <a:noFill/>
          </a:ln>
        </p:spPr>
      </p:pic>
      <p:sp>
        <p:nvSpPr>
          <p:cNvPr id="156" name="Google Shape;156;p6"/>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Clr>
                <a:schemeClr val="lt1"/>
              </a:buClr>
              <a:buSzPts val="2800"/>
              <a:buFont typeface="Arial Narrow"/>
              <a:buNone/>
            </a:pPr>
            <a:r>
              <a:rPr b="1" lang="en-US" sz="2800">
                <a:solidFill>
                  <a:schemeClr val="lt1"/>
                </a:solidFill>
                <a:latin typeface="Arial Narrow"/>
                <a:ea typeface="Arial Narrow"/>
                <a:cs typeface="Arial Narrow"/>
                <a:sym typeface="Arial Narrow"/>
              </a:rPr>
              <a:t>Historical Map : </a:t>
            </a:r>
            <a:r>
              <a:rPr lang="en-US" sz="2800">
                <a:solidFill>
                  <a:schemeClr val="lt1"/>
                </a:solidFill>
                <a:latin typeface="Calibri"/>
                <a:ea typeface="Calibri"/>
                <a:cs typeface="Calibri"/>
                <a:sym typeface="Calibri"/>
              </a:rPr>
              <a:t>Toscanelli (1397 AD - 1482 AD)</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7"/>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dk1"/>
              </a:buClr>
              <a:buSzPct val="100000"/>
              <a:buFont typeface="Arial Narrow"/>
              <a:buNone/>
            </a:pPr>
            <a:r>
              <a:rPr b="1" lang="en-US" sz="2800">
                <a:solidFill>
                  <a:schemeClr val="dk1"/>
                </a:solidFill>
                <a:latin typeface="Arial Narrow"/>
                <a:ea typeface="Arial Narrow"/>
                <a:cs typeface="Arial Narrow"/>
                <a:sym typeface="Arial Narrow"/>
              </a:rPr>
              <a:t>The Middle Ages Map: (400-1450) </a:t>
            </a:r>
            <a:endParaRPr b="1" sz="2800">
              <a:solidFill>
                <a:schemeClr val="dk1"/>
              </a:solidFill>
              <a:latin typeface="Arial Narrow"/>
              <a:ea typeface="Arial Narrow"/>
              <a:cs typeface="Arial Narrow"/>
              <a:sym typeface="Arial Narrow"/>
            </a:endParaRPr>
          </a:p>
        </p:txBody>
      </p:sp>
      <p:sp>
        <p:nvSpPr>
          <p:cNvPr id="162" name="Google Shape;162;p7"/>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sp>
        <p:nvSpPr>
          <p:cNvPr id="163" name="Google Shape;163;p7"/>
          <p:cNvSpPr/>
          <p:nvPr/>
        </p:nvSpPr>
        <p:spPr>
          <a:xfrm>
            <a:off x="228600" y="843105"/>
            <a:ext cx="4724400" cy="5632311"/>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During the Middle Ages, scientific learning became less important than religion. </a:t>
            </a:r>
            <a:endParaRPr/>
          </a:p>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The center of Christian faith was Jerusalem, so that city often occupied the center of a world map. </a:t>
            </a:r>
            <a:endParaRPr/>
          </a:p>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Maps were wonderfully colored and decorated with fanciful animals and people. </a:t>
            </a:r>
            <a:endParaRPr/>
          </a:p>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Two very useful maps were invented and produced during this time. </a:t>
            </a:r>
            <a:endParaRPr/>
          </a:p>
          <a:p>
            <a:pPr indent="0" lvl="0" marL="0" marR="0" rtl="0" algn="l">
              <a:spcBef>
                <a:spcPts val="0"/>
              </a:spcBef>
              <a:spcAft>
                <a:spcPts val="0"/>
              </a:spcAft>
              <a:buNone/>
            </a:pPr>
            <a:r>
              <a:t/>
            </a:r>
            <a:endParaRPr sz="2400">
              <a:solidFill>
                <a:schemeClr val="dk1"/>
              </a:solidFill>
              <a:latin typeface="Arial Narrow"/>
              <a:ea typeface="Arial Narrow"/>
              <a:cs typeface="Arial Narrow"/>
              <a:sym typeface="Arial Narrow"/>
            </a:endParaRPr>
          </a:p>
          <a:p>
            <a:pPr indent="-342900" lvl="0" marL="3429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Road maps-showing the route to holy places. </a:t>
            </a:r>
            <a:endParaRPr/>
          </a:p>
          <a:p>
            <a:pPr indent="0" lvl="0" marL="0" marR="0" rtl="0" algn="l">
              <a:spcBef>
                <a:spcPts val="0"/>
              </a:spcBef>
              <a:spcAft>
                <a:spcPts val="0"/>
              </a:spcAft>
              <a:buNone/>
            </a:pPr>
            <a:r>
              <a:t/>
            </a:r>
            <a:endParaRPr sz="2400">
              <a:solidFill>
                <a:schemeClr val="dk1"/>
              </a:solidFill>
              <a:latin typeface="Arial Narrow"/>
              <a:ea typeface="Arial Narrow"/>
              <a:cs typeface="Arial Narrow"/>
              <a:sym typeface="Arial Narrow"/>
            </a:endParaRPr>
          </a:p>
        </p:txBody>
      </p:sp>
      <p:pic>
        <p:nvPicPr>
          <p:cNvPr id="164" name="Google Shape;164;p7"/>
          <p:cNvPicPr preferRelativeResize="0"/>
          <p:nvPr/>
        </p:nvPicPr>
        <p:blipFill rotWithShape="1">
          <a:blip r:embed="rId3">
            <a:alphaModFix/>
          </a:blip>
          <a:srcRect b="0" l="0" r="0" t="0"/>
          <a:stretch/>
        </p:blipFill>
        <p:spPr>
          <a:xfrm>
            <a:off x="5105400" y="1162878"/>
            <a:ext cx="3942015" cy="447592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8"/>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dk1"/>
              </a:buClr>
              <a:buSzPct val="100000"/>
              <a:buFont typeface="Arial Narrow"/>
              <a:buNone/>
            </a:pPr>
            <a:r>
              <a:rPr b="1" lang="en-US" sz="2800">
                <a:solidFill>
                  <a:schemeClr val="dk1"/>
                </a:solidFill>
                <a:latin typeface="Arial Narrow"/>
                <a:ea typeface="Arial Narrow"/>
                <a:cs typeface="Arial Narrow"/>
                <a:sym typeface="Arial Narrow"/>
              </a:rPr>
              <a:t>Christopher Columbus</a:t>
            </a:r>
            <a:endParaRPr/>
          </a:p>
        </p:txBody>
      </p:sp>
      <p:sp>
        <p:nvSpPr>
          <p:cNvPr id="170" name="Google Shape;170;p8"/>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sp>
        <p:nvSpPr>
          <p:cNvPr id="171" name="Google Shape;171;p8"/>
          <p:cNvSpPr/>
          <p:nvPr/>
        </p:nvSpPr>
        <p:spPr>
          <a:xfrm>
            <a:off x="228600" y="1286976"/>
            <a:ext cx="4724400" cy="4893647"/>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Historic voyage in 1492 to chart a western trade route to Asia from Spain. </a:t>
            </a:r>
            <a:endParaRPr/>
          </a:p>
          <a:p>
            <a:pPr indent="-304800" lvl="0" marL="457200" marR="0" rtl="0" algn="l">
              <a:spcBef>
                <a:spcPts val="0"/>
              </a:spcBef>
              <a:spcAft>
                <a:spcPts val="0"/>
              </a:spcAft>
              <a:buClr>
                <a:schemeClr val="dk1"/>
              </a:buClr>
              <a:buSzPts val="2400"/>
              <a:buFont typeface="Noto Sans Symbols"/>
              <a:buNone/>
            </a:pPr>
            <a:r>
              <a:t/>
            </a:r>
            <a:endParaRPr sz="2400">
              <a:solidFill>
                <a:schemeClr val="dk1"/>
              </a:solidFill>
              <a:latin typeface="Arial Narrow"/>
              <a:ea typeface="Arial Narrow"/>
              <a:cs typeface="Arial Narrow"/>
              <a:sym typeface="Arial Narrow"/>
            </a:endParaRPr>
          </a:p>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Columbus used Ptolemy’s inaccurate maps to cross what was then thought to be a small ocean. </a:t>
            </a:r>
            <a:endParaRPr/>
          </a:p>
          <a:p>
            <a:pPr indent="0" lvl="0" marL="0" marR="0" rtl="0" algn="l">
              <a:spcBef>
                <a:spcPts val="0"/>
              </a:spcBef>
              <a:spcAft>
                <a:spcPts val="0"/>
              </a:spcAft>
              <a:buNone/>
            </a:pPr>
            <a:r>
              <a:t/>
            </a:r>
            <a:endParaRPr sz="2400">
              <a:solidFill>
                <a:schemeClr val="dk1"/>
              </a:solidFill>
              <a:latin typeface="Arial Narrow"/>
              <a:ea typeface="Arial Narrow"/>
              <a:cs typeface="Arial Narrow"/>
              <a:sym typeface="Arial Narrow"/>
            </a:endParaRPr>
          </a:p>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Instead he ran into what is now known as the America’s. </a:t>
            </a:r>
            <a:endParaRPr sz="2400">
              <a:solidFill>
                <a:schemeClr val="dk1"/>
              </a:solidFill>
              <a:latin typeface="Arial Narrow"/>
              <a:ea typeface="Arial Narrow"/>
              <a:cs typeface="Arial Narrow"/>
              <a:sym typeface="Arial Narrow"/>
            </a:endParaRPr>
          </a:p>
          <a:p>
            <a:pPr indent="-304800" lvl="0" marL="457200" marR="0" rtl="0" algn="l">
              <a:spcBef>
                <a:spcPts val="0"/>
              </a:spcBef>
              <a:spcAft>
                <a:spcPts val="0"/>
              </a:spcAft>
              <a:buClr>
                <a:schemeClr val="dk1"/>
              </a:buClr>
              <a:buSzPts val="2400"/>
              <a:buFont typeface="Noto Sans Symbols"/>
              <a:buNone/>
            </a:pPr>
            <a:r>
              <a:t/>
            </a:r>
            <a:endParaRPr sz="2400">
              <a:solidFill>
                <a:schemeClr val="dk1"/>
              </a:solidFill>
              <a:latin typeface="Arial Narrow"/>
              <a:ea typeface="Arial Narrow"/>
              <a:cs typeface="Arial Narrow"/>
              <a:sym typeface="Arial Narrow"/>
            </a:endParaRPr>
          </a:p>
          <a:p>
            <a:pPr indent="-457200" lvl="0" marL="457200" marR="0" rtl="0" algn="l">
              <a:spcBef>
                <a:spcPts val="0"/>
              </a:spcBef>
              <a:spcAft>
                <a:spcPts val="0"/>
              </a:spcAft>
              <a:buClr>
                <a:schemeClr val="dk1"/>
              </a:buClr>
              <a:buSzPts val="2400"/>
              <a:buFont typeface="Noto Sans Symbols"/>
              <a:buChar char="❖"/>
            </a:pPr>
            <a:r>
              <a:rPr lang="en-US" sz="2400">
                <a:solidFill>
                  <a:schemeClr val="dk1"/>
                </a:solidFill>
                <a:latin typeface="Arial Narrow"/>
                <a:ea typeface="Arial Narrow"/>
                <a:cs typeface="Arial Narrow"/>
                <a:sym typeface="Arial Narrow"/>
              </a:rPr>
              <a:t>The maps that were created from his voyages, changed the world forever. </a:t>
            </a:r>
            <a:endParaRPr/>
          </a:p>
        </p:txBody>
      </p:sp>
      <p:pic>
        <p:nvPicPr>
          <p:cNvPr id="172" name="Google Shape;172;p8"/>
          <p:cNvPicPr preferRelativeResize="0"/>
          <p:nvPr/>
        </p:nvPicPr>
        <p:blipFill rotWithShape="1">
          <a:blip r:embed="rId3">
            <a:alphaModFix/>
          </a:blip>
          <a:srcRect b="0" l="0" r="0" t="0"/>
          <a:stretch/>
        </p:blipFill>
        <p:spPr>
          <a:xfrm>
            <a:off x="4979872" y="1752600"/>
            <a:ext cx="4164128" cy="23423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9"/>
          <p:cNvSpPr txBox="1"/>
          <p:nvPr/>
        </p:nvSpPr>
        <p:spPr>
          <a:xfrm>
            <a:off x="0" y="0"/>
            <a:ext cx="9144000" cy="762000"/>
          </a:xfrm>
          <a:prstGeom prst="rect">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rmAutofit fontScale="97500"/>
          </a:bodyPr>
          <a:lstStyle/>
          <a:p>
            <a:pPr indent="0" lvl="0" marL="0" marR="0" rtl="0" algn="ctr">
              <a:spcBef>
                <a:spcPts val="0"/>
              </a:spcBef>
              <a:spcAft>
                <a:spcPts val="0"/>
              </a:spcAft>
              <a:buClr>
                <a:schemeClr val="dk1"/>
              </a:buClr>
              <a:buSzPct val="100000"/>
              <a:buFont typeface="Arial Narrow"/>
              <a:buNone/>
            </a:pPr>
            <a:r>
              <a:rPr b="1" lang="en-US" sz="2800">
                <a:solidFill>
                  <a:schemeClr val="dk1"/>
                </a:solidFill>
                <a:latin typeface="Arial Narrow"/>
                <a:ea typeface="Arial Narrow"/>
                <a:cs typeface="Arial Narrow"/>
                <a:sym typeface="Arial Narrow"/>
              </a:rPr>
              <a:t>Post Columbus world view</a:t>
            </a:r>
            <a:endParaRPr/>
          </a:p>
        </p:txBody>
      </p:sp>
      <p:sp>
        <p:nvSpPr>
          <p:cNvPr id="178" name="Google Shape;178;p9"/>
          <p:cNvSpPr txBox="1"/>
          <p:nvPr/>
        </p:nvSpPr>
        <p:spPr>
          <a:xfrm>
            <a:off x="228600" y="914400"/>
            <a:ext cx="8610600" cy="5638800"/>
          </a:xfrm>
          <a:prstGeom prst="rect">
            <a:avLst/>
          </a:prstGeom>
          <a:noFill/>
          <a:ln>
            <a:noFill/>
          </a:ln>
        </p:spPr>
        <p:txBody>
          <a:bodyPr anchorCtr="0" anchor="t" bIns="45700" lIns="91425" spcFirstLastPara="1" rIns="91425" wrap="square" tIns="45700">
            <a:noAutofit/>
          </a:bodyPr>
          <a:lstStyle/>
          <a:p>
            <a:pPr indent="-215900" lvl="0" marL="342900" marR="0" rtl="0" algn="just">
              <a:lnSpc>
                <a:spcPct val="150000"/>
              </a:lnSpc>
              <a:spcBef>
                <a:spcPts val="0"/>
              </a:spcBef>
              <a:spcAft>
                <a:spcPts val="0"/>
              </a:spcAft>
              <a:buClr>
                <a:schemeClr val="dk1"/>
              </a:buClr>
              <a:buSzPts val="2000"/>
              <a:buFont typeface="Noto Sans Symbols"/>
              <a:buNone/>
            </a:pPr>
            <a:r>
              <a:t/>
            </a:r>
            <a:endParaRPr sz="2000">
              <a:solidFill>
                <a:schemeClr val="dk1"/>
              </a:solidFill>
              <a:latin typeface="Arial Narrow"/>
              <a:ea typeface="Arial Narrow"/>
              <a:cs typeface="Arial Narrow"/>
              <a:sym typeface="Arial Narrow"/>
            </a:endParaRPr>
          </a:p>
        </p:txBody>
      </p:sp>
      <p:pic>
        <p:nvPicPr>
          <p:cNvPr id="179" name="Google Shape;179;p9"/>
          <p:cNvPicPr preferRelativeResize="0"/>
          <p:nvPr/>
        </p:nvPicPr>
        <p:blipFill rotWithShape="1">
          <a:blip r:embed="rId3">
            <a:alphaModFix/>
          </a:blip>
          <a:srcRect b="0" l="0" r="0" t="0"/>
          <a:stretch/>
        </p:blipFill>
        <p:spPr>
          <a:xfrm>
            <a:off x="724381" y="1371823"/>
            <a:ext cx="7695238" cy="5095238"/>
          </a:xfrm>
          <a:prstGeom prst="rect">
            <a:avLst/>
          </a:prstGeom>
          <a:noFill/>
          <a:ln>
            <a:noFill/>
          </a:ln>
        </p:spPr>
      </p:pic>
      <p:sp>
        <p:nvSpPr>
          <p:cNvPr id="180" name="Google Shape;180;p9"/>
          <p:cNvSpPr/>
          <p:nvPr/>
        </p:nvSpPr>
        <p:spPr>
          <a:xfrm>
            <a:off x="337930" y="1016399"/>
            <a:ext cx="171277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Narrow"/>
                <a:ea typeface="Arial Narrow"/>
                <a:cs typeface="Arial Narrow"/>
                <a:sym typeface="Arial Narrow"/>
              </a:rPr>
              <a:t>That’s Florida</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2017-03-09T05:08:52Z</dcterms:created>
  <dc:creator>MBA</dc:creator>
</cp:coreProperties>
</file>